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1" r:id="rId5"/>
  </p:sldMasterIdLst>
  <p:notesMasterIdLst>
    <p:notesMasterId r:id="rId7"/>
  </p:notesMasterIdLst>
  <p:sldIdLst>
    <p:sldId id="257" r:id="rId6"/>
  </p:sldIdLst>
  <p:sldSz cx="32918400" cy="21945600"/>
  <p:notesSz cx="21126450" cy="32099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E13D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7221" autoAdjust="0"/>
    <p:restoredTop sz="94660"/>
  </p:normalViewPr>
  <p:slideViewPr>
    <p:cSldViewPr snapToGrid="0" snapToObjects="1">
      <p:cViewPr varScale="1">
        <p:scale>
          <a:sx n="24" d="100"/>
          <a:sy n="24" d="100"/>
        </p:scale>
        <p:origin x="102" y="270"/>
      </p:cViewPr>
      <p:guideLst>
        <p:guide orient="horz" pos="6912"/>
        <p:guide pos="10368"/>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notesMaster" Target="notesMasters/notes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tableStyles" Target="tableStyles.xml"/><Relationship Id="rId5" Type="http://schemas.openxmlformats.org/officeDocument/2006/relationships/slideMaster" Target="slideMasters/slideMaster1.xml"/><Relationship Id="rId10"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3B3B88-8C07-4F72-85EA-D7BFEFA5B0B7}"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4182CCE8-BF44-45F7-97B2-76A6BD42C53B}">
      <dgm:prSet phldrT="[Text]" custT="1"/>
      <dgm:spPr/>
      <dgm:t>
        <a:bodyPr/>
        <a:lstStyle/>
        <a:p>
          <a:r>
            <a:rPr lang="en-US" sz="12500" dirty="0" smtClean="0">
              <a:solidFill>
                <a:schemeClr val="tx1"/>
              </a:solidFill>
              <a:latin typeface="OCR A Extended" panose="02010509020102010303" pitchFamily="50" charset="0"/>
            </a:rPr>
            <a:t>T</a:t>
          </a:r>
          <a:endParaRPr lang="en-US" sz="12500" dirty="0">
            <a:solidFill>
              <a:schemeClr val="tx1"/>
            </a:solidFill>
            <a:latin typeface="OCR A Extended" panose="02010509020102010303" pitchFamily="50" charset="0"/>
          </a:endParaRPr>
        </a:p>
      </dgm:t>
    </dgm:pt>
    <dgm:pt modelId="{C5E58FAE-D79F-4CE3-8D65-AB8B6C20F7C7}" type="parTrans" cxnId="{60B3193C-39CC-4E23-80A5-5D11E3592A1C}">
      <dgm:prSet/>
      <dgm:spPr/>
      <dgm:t>
        <a:bodyPr/>
        <a:lstStyle/>
        <a:p>
          <a:endParaRPr lang="en-US"/>
        </a:p>
      </dgm:t>
    </dgm:pt>
    <dgm:pt modelId="{7640797A-B8E3-49B2-8031-5BF08B5CBD1D}" type="sibTrans" cxnId="{60B3193C-39CC-4E23-80A5-5D11E3592A1C}">
      <dgm:prSet custT="1"/>
      <dgm:spPr/>
      <dgm:t>
        <a:bodyPr/>
        <a:lstStyle/>
        <a:p>
          <a:r>
            <a:rPr lang="en-US" sz="12500" dirty="0" smtClean="0">
              <a:latin typeface="OCR A Extended" panose="02010509020102010303" pitchFamily="50" charset="0"/>
              <a:cs typeface="Andalus" panose="02020603050405020304" pitchFamily="18" charset="-78"/>
            </a:rPr>
            <a:t>B</a:t>
          </a:r>
          <a:endParaRPr lang="en-US" sz="12500" dirty="0">
            <a:latin typeface="OCR A Extended" panose="02010509020102010303" pitchFamily="50" charset="0"/>
            <a:cs typeface="Andalus" panose="02020603050405020304" pitchFamily="18" charset="-78"/>
          </a:endParaRPr>
        </a:p>
      </dgm:t>
    </dgm:pt>
    <dgm:pt modelId="{22296C90-A2C5-49BF-A34D-190B0BDD5699}">
      <dgm:prSet phldrT="[Text]" custT="1"/>
      <dgm:spPr/>
      <dgm:t>
        <a:bodyPr/>
        <a:lstStyle/>
        <a:p>
          <a:pPr algn="ctr"/>
          <a:r>
            <a:rPr lang="en-US" sz="12500" b="0" i="0" u="none" dirty="0" smtClean="0">
              <a:solidFill>
                <a:schemeClr val="bg1"/>
              </a:solidFill>
              <a:latin typeface="OCR A Extended" panose="02010509020102010303" pitchFamily="50" charset="0"/>
            </a:rPr>
            <a:t>A</a:t>
          </a:r>
          <a:endParaRPr lang="en-US" sz="12500" b="0" i="0" u="none" dirty="0">
            <a:solidFill>
              <a:schemeClr val="bg1"/>
            </a:solidFill>
            <a:latin typeface="OCR A Extended" panose="02010509020102010303" pitchFamily="50" charset="0"/>
          </a:endParaRPr>
        </a:p>
      </dgm:t>
    </dgm:pt>
    <dgm:pt modelId="{D8AC06D9-DF4B-4850-917E-BDB8BADF86CB}" type="parTrans" cxnId="{5F5C6BC8-D110-4402-8E37-94E9B444B23E}">
      <dgm:prSet/>
      <dgm:spPr/>
      <dgm:t>
        <a:bodyPr/>
        <a:lstStyle/>
        <a:p>
          <a:endParaRPr lang="en-US"/>
        </a:p>
      </dgm:t>
    </dgm:pt>
    <dgm:pt modelId="{C1C3DB8A-3EF3-4D48-BB2A-50CBE93DB955}" type="sibTrans" cxnId="{5F5C6BC8-D110-4402-8E37-94E9B444B23E}">
      <dgm:prSet custT="1"/>
      <dgm:spPr/>
      <dgm:t>
        <a:bodyPr/>
        <a:lstStyle/>
        <a:p>
          <a:r>
            <a:rPr lang="en-US" sz="12500" dirty="0" smtClean="0">
              <a:solidFill>
                <a:schemeClr val="tx1"/>
              </a:solidFill>
              <a:latin typeface="OCR A Extended" panose="02010509020102010303" pitchFamily="50" charset="0"/>
            </a:rPr>
            <a:t>P</a:t>
          </a:r>
          <a:endParaRPr lang="en-US" sz="12500" dirty="0">
            <a:solidFill>
              <a:schemeClr val="tx1"/>
            </a:solidFill>
            <a:latin typeface="OCR A Extended" panose="02010509020102010303" pitchFamily="50" charset="0"/>
          </a:endParaRPr>
        </a:p>
      </dgm:t>
    </dgm:pt>
    <dgm:pt modelId="{948BA689-C993-411B-A74B-648896A57A17}" type="pres">
      <dgm:prSet presAssocID="{203B3B88-8C07-4F72-85EA-D7BFEFA5B0B7}" presName="Name0" presStyleCnt="0">
        <dgm:presLayoutVars>
          <dgm:chMax/>
          <dgm:chPref/>
          <dgm:dir/>
          <dgm:animLvl val="lvl"/>
        </dgm:presLayoutVars>
      </dgm:prSet>
      <dgm:spPr/>
      <dgm:t>
        <a:bodyPr/>
        <a:lstStyle/>
        <a:p>
          <a:endParaRPr lang="en-US"/>
        </a:p>
      </dgm:t>
    </dgm:pt>
    <dgm:pt modelId="{CC6EE74A-B0F2-48F9-91CA-C9FDDFBD78C3}" type="pres">
      <dgm:prSet presAssocID="{4182CCE8-BF44-45F7-97B2-76A6BD42C53B}" presName="composite" presStyleCnt="0"/>
      <dgm:spPr/>
    </dgm:pt>
    <dgm:pt modelId="{F2BA2A02-5091-4178-8975-16D7A1277DE2}" type="pres">
      <dgm:prSet presAssocID="{4182CCE8-BF44-45F7-97B2-76A6BD42C53B}" presName="Parent1" presStyleLbl="node1" presStyleIdx="0" presStyleCnt="4" custLinFactNeighborX="-44459" custLinFactNeighborY="-10526">
        <dgm:presLayoutVars>
          <dgm:chMax val="1"/>
          <dgm:chPref val="1"/>
          <dgm:bulletEnabled val="1"/>
        </dgm:presLayoutVars>
      </dgm:prSet>
      <dgm:spPr/>
      <dgm:t>
        <a:bodyPr/>
        <a:lstStyle/>
        <a:p>
          <a:endParaRPr lang="en-US"/>
        </a:p>
      </dgm:t>
    </dgm:pt>
    <dgm:pt modelId="{1A7FCC3F-CA62-4EDC-930E-CABC2DDE5636}" type="pres">
      <dgm:prSet presAssocID="{4182CCE8-BF44-45F7-97B2-76A6BD42C53B}" presName="Childtext1" presStyleLbl="revTx" presStyleIdx="0" presStyleCnt="2" custLinFactY="45721" custLinFactNeighborX="-10370" custLinFactNeighborY="100000">
        <dgm:presLayoutVars>
          <dgm:chMax val="0"/>
          <dgm:chPref val="0"/>
          <dgm:bulletEnabled val="1"/>
        </dgm:presLayoutVars>
      </dgm:prSet>
      <dgm:spPr/>
      <dgm:t>
        <a:bodyPr/>
        <a:lstStyle/>
        <a:p>
          <a:endParaRPr lang="en-US"/>
        </a:p>
      </dgm:t>
    </dgm:pt>
    <dgm:pt modelId="{532824A4-484F-4BA6-80E7-3F7331466597}" type="pres">
      <dgm:prSet presAssocID="{4182CCE8-BF44-45F7-97B2-76A6BD42C53B}" presName="BalanceSpacing" presStyleCnt="0"/>
      <dgm:spPr/>
    </dgm:pt>
    <dgm:pt modelId="{5986DC39-905C-494C-BC85-B91ECBE27921}" type="pres">
      <dgm:prSet presAssocID="{4182CCE8-BF44-45F7-97B2-76A6BD42C53B}" presName="BalanceSpacing1" presStyleCnt="0"/>
      <dgm:spPr/>
    </dgm:pt>
    <dgm:pt modelId="{7B4A5B7C-AF42-435A-AE7E-61227E80B3FF}" type="pres">
      <dgm:prSet presAssocID="{7640797A-B8E3-49B2-8031-5BF08B5CBD1D}" presName="Accent1Text" presStyleLbl="node1" presStyleIdx="1" presStyleCnt="4" custLinFactNeighborX="10579" custLinFactNeighborY="-91516"/>
      <dgm:spPr/>
      <dgm:t>
        <a:bodyPr/>
        <a:lstStyle/>
        <a:p>
          <a:endParaRPr lang="en-US"/>
        </a:p>
      </dgm:t>
    </dgm:pt>
    <dgm:pt modelId="{2FE21973-B12A-4EFB-B48E-E0E759D55DD8}" type="pres">
      <dgm:prSet presAssocID="{7640797A-B8E3-49B2-8031-5BF08B5CBD1D}" presName="spaceBetweenRectangles" presStyleCnt="0"/>
      <dgm:spPr/>
    </dgm:pt>
    <dgm:pt modelId="{033B636D-146E-403A-AB8A-BA6EAFCC7486}" type="pres">
      <dgm:prSet presAssocID="{22296C90-A2C5-49BF-A34D-190B0BDD5699}" presName="composite" presStyleCnt="0"/>
      <dgm:spPr/>
    </dgm:pt>
    <dgm:pt modelId="{4E3C0D03-300C-4B85-8AF5-F28D33FE43C4}" type="pres">
      <dgm:prSet presAssocID="{22296C90-A2C5-49BF-A34D-190B0BDD5699}" presName="Parent1" presStyleLbl="node1" presStyleIdx="2" presStyleCnt="4" custLinFactNeighborX="-42721" custLinFactNeighborY="-13290">
        <dgm:presLayoutVars>
          <dgm:chMax val="1"/>
          <dgm:chPref val="1"/>
          <dgm:bulletEnabled val="1"/>
        </dgm:presLayoutVars>
      </dgm:prSet>
      <dgm:spPr/>
      <dgm:t>
        <a:bodyPr/>
        <a:lstStyle/>
        <a:p>
          <a:endParaRPr lang="en-US"/>
        </a:p>
      </dgm:t>
    </dgm:pt>
    <dgm:pt modelId="{240C0243-F572-4CB4-BE62-104B2A6B8295}" type="pres">
      <dgm:prSet presAssocID="{22296C90-A2C5-49BF-A34D-190B0BDD5699}" presName="Childtext1" presStyleLbl="revTx" presStyleIdx="1" presStyleCnt="2" custLinFactX="40313" custLinFactNeighborX="100000" custLinFactNeighborY="22245">
        <dgm:presLayoutVars>
          <dgm:chMax val="0"/>
          <dgm:chPref val="0"/>
          <dgm:bulletEnabled val="1"/>
        </dgm:presLayoutVars>
      </dgm:prSet>
      <dgm:spPr/>
      <dgm:t>
        <a:bodyPr/>
        <a:lstStyle/>
        <a:p>
          <a:endParaRPr lang="en-US"/>
        </a:p>
      </dgm:t>
    </dgm:pt>
    <dgm:pt modelId="{4BBC8065-AF6E-4033-950F-2C26357A9F1D}" type="pres">
      <dgm:prSet presAssocID="{22296C90-A2C5-49BF-A34D-190B0BDD5699}" presName="BalanceSpacing" presStyleCnt="0"/>
      <dgm:spPr/>
    </dgm:pt>
    <dgm:pt modelId="{98FA812D-F8E7-44A7-B3C3-7A50A2FAE5EE}" type="pres">
      <dgm:prSet presAssocID="{22296C90-A2C5-49BF-A34D-190B0BDD5699}" presName="BalanceSpacing1" presStyleCnt="0"/>
      <dgm:spPr/>
    </dgm:pt>
    <dgm:pt modelId="{37BA3626-845C-4046-9A9F-30DC4B3A6E32}" type="pres">
      <dgm:prSet presAssocID="{C1C3DB8A-3EF3-4D48-BB2A-50CBE93DB955}" presName="Accent1Text" presStyleLbl="node1" presStyleIdx="3" presStyleCnt="4" custLinFactNeighborX="-96835" custLinFactNeighborY="67571"/>
      <dgm:spPr/>
      <dgm:t>
        <a:bodyPr/>
        <a:lstStyle/>
        <a:p>
          <a:endParaRPr lang="en-US"/>
        </a:p>
      </dgm:t>
    </dgm:pt>
  </dgm:ptLst>
  <dgm:cxnLst>
    <dgm:cxn modelId="{60B3193C-39CC-4E23-80A5-5D11E3592A1C}" srcId="{203B3B88-8C07-4F72-85EA-D7BFEFA5B0B7}" destId="{4182CCE8-BF44-45F7-97B2-76A6BD42C53B}" srcOrd="0" destOrd="0" parTransId="{C5E58FAE-D79F-4CE3-8D65-AB8B6C20F7C7}" sibTransId="{7640797A-B8E3-49B2-8031-5BF08B5CBD1D}"/>
    <dgm:cxn modelId="{857257C8-B730-4F70-BBC4-051852F4FF65}" type="presOf" srcId="{22296C90-A2C5-49BF-A34D-190B0BDD5699}" destId="{4E3C0D03-300C-4B85-8AF5-F28D33FE43C4}" srcOrd="0" destOrd="0" presId="urn:microsoft.com/office/officeart/2008/layout/AlternatingHexagons"/>
    <dgm:cxn modelId="{5F5C6BC8-D110-4402-8E37-94E9B444B23E}" srcId="{203B3B88-8C07-4F72-85EA-D7BFEFA5B0B7}" destId="{22296C90-A2C5-49BF-A34D-190B0BDD5699}" srcOrd="1" destOrd="0" parTransId="{D8AC06D9-DF4B-4850-917E-BDB8BADF86CB}" sibTransId="{C1C3DB8A-3EF3-4D48-BB2A-50CBE93DB955}"/>
    <dgm:cxn modelId="{B207CE45-2F6B-4D8A-8DB2-636AD23508DC}" type="presOf" srcId="{7640797A-B8E3-49B2-8031-5BF08B5CBD1D}" destId="{7B4A5B7C-AF42-435A-AE7E-61227E80B3FF}" srcOrd="0" destOrd="0" presId="urn:microsoft.com/office/officeart/2008/layout/AlternatingHexagons"/>
    <dgm:cxn modelId="{8663367A-0BD2-410B-B39C-EE9B9D5A5EA1}" type="presOf" srcId="{C1C3DB8A-3EF3-4D48-BB2A-50CBE93DB955}" destId="{37BA3626-845C-4046-9A9F-30DC4B3A6E32}" srcOrd="0" destOrd="0" presId="urn:microsoft.com/office/officeart/2008/layout/AlternatingHexagons"/>
    <dgm:cxn modelId="{84836477-BFD9-4AE9-859C-FDE872F5FB6C}" type="presOf" srcId="{203B3B88-8C07-4F72-85EA-D7BFEFA5B0B7}" destId="{948BA689-C993-411B-A74B-648896A57A17}" srcOrd="0" destOrd="0" presId="urn:microsoft.com/office/officeart/2008/layout/AlternatingHexagons"/>
    <dgm:cxn modelId="{CDF0AE9E-FEB3-4184-9ED3-86C993E0EDD7}" type="presOf" srcId="{4182CCE8-BF44-45F7-97B2-76A6BD42C53B}" destId="{F2BA2A02-5091-4178-8975-16D7A1277DE2}" srcOrd="0" destOrd="0" presId="urn:microsoft.com/office/officeart/2008/layout/AlternatingHexagons"/>
    <dgm:cxn modelId="{A65B2FFF-891B-49DB-A537-325E1DFF7F92}" type="presParOf" srcId="{948BA689-C993-411B-A74B-648896A57A17}" destId="{CC6EE74A-B0F2-48F9-91CA-C9FDDFBD78C3}" srcOrd="0" destOrd="0" presId="urn:microsoft.com/office/officeart/2008/layout/AlternatingHexagons"/>
    <dgm:cxn modelId="{8877E9E9-623F-43D6-B593-88E6AE9620D8}" type="presParOf" srcId="{CC6EE74A-B0F2-48F9-91CA-C9FDDFBD78C3}" destId="{F2BA2A02-5091-4178-8975-16D7A1277DE2}" srcOrd="0" destOrd="0" presId="urn:microsoft.com/office/officeart/2008/layout/AlternatingHexagons"/>
    <dgm:cxn modelId="{106C41A4-D78D-40F9-ABEB-98785C530E5A}" type="presParOf" srcId="{CC6EE74A-B0F2-48F9-91CA-C9FDDFBD78C3}" destId="{1A7FCC3F-CA62-4EDC-930E-CABC2DDE5636}" srcOrd="1" destOrd="0" presId="urn:microsoft.com/office/officeart/2008/layout/AlternatingHexagons"/>
    <dgm:cxn modelId="{7EB780CF-7A64-4DDA-97DB-B8B0BDAB43A5}" type="presParOf" srcId="{CC6EE74A-B0F2-48F9-91CA-C9FDDFBD78C3}" destId="{532824A4-484F-4BA6-80E7-3F7331466597}" srcOrd="2" destOrd="0" presId="urn:microsoft.com/office/officeart/2008/layout/AlternatingHexagons"/>
    <dgm:cxn modelId="{E3BE7901-377C-47C5-86CF-756BB6781D5D}" type="presParOf" srcId="{CC6EE74A-B0F2-48F9-91CA-C9FDDFBD78C3}" destId="{5986DC39-905C-494C-BC85-B91ECBE27921}" srcOrd="3" destOrd="0" presId="urn:microsoft.com/office/officeart/2008/layout/AlternatingHexagons"/>
    <dgm:cxn modelId="{B48B867A-94B4-472B-83FD-4AD4CA0EE241}" type="presParOf" srcId="{CC6EE74A-B0F2-48F9-91CA-C9FDDFBD78C3}" destId="{7B4A5B7C-AF42-435A-AE7E-61227E80B3FF}" srcOrd="4" destOrd="0" presId="urn:microsoft.com/office/officeart/2008/layout/AlternatingHexagons"/>
    <dgm:cxn modelId="{9D934A26-88EB-42D8-A3B1-30A455823509}" type="presParOf" srcId="{948BA689-C993-411B-A74B-648896A57A17}" destId="{2FE21973-B12A-4EFB-B48E-E0E759D55DD8}" srcOrd="1" destOrd="0" presId="urn:microsoft.com/office/officeart/2008/layout/AlternatingHexagons"/>
    <dgm:cxn modelId="{F8465D31-4905-450D-BC15-65CA7BD1448A}" type="presParOf" srcId="{948BA689-C993-411B-A74B-648896A57A17}" destId="{033B636D-146E-403A-AB8A-BA6EAFCC7486}" srcOrd="2" destOrd="0" presId="urn:microsoft.com/office/officeart/2008/layout/AlternatingHexagons"/>
    <dgm:cxn modelId="{CE9B81BF-F293-4B87-8C5B-560B0F95B9C5}" type="presParOf" srcId="{033B636D-146E-403A-AB8A-BA6EAFCC7486}" destId="{4E3C0D03-300C-4B85-8AF5-F28D33FE43C4}" srcOrd="0" destOrd="0" presId="urn:microsoft.com/office/officeart/2008/layout/AlternatingHexagons"/>
    <dgm:cxn modelId="{1EDF1001-4DA9-46AD-A9F8-7849061FEB61}" type="presParOf" srcId="{033B636D-146E-403A-AB8A-BA6EAFCC7486}" destId="{240C0243-F572-4CB4-BE62-104B2A6B8295}" srcOrd="1" destOrd="0" presId="urn:microsoft.com/office/officeart/2008/layout/AlternatingHexagons"/>
    <dgm:cxn modelId="{45557447-75EF-45BB-9939-4195006D3F25}" type="presParOf" srcId="{033B636D-146E-403A-AB8A-BA6EAFCC7486}" destId="{4BBC8065-AF6E-4033-950F-2C26357A9F1D}" srcOrd="2" destOrd="0" presId="urn:microsoft.com/office/officeart/2008/layout/AlternatingHexagons"/>
    <dgm:cxn modelId="{9553EFD3-7312-417C-AD16-2B23FA52B2C7}" type="presParOf" srcId="{033B636D-146E-403A-AB8A-BA6EAFCC7486}" destId="{98FA812D-F8E7-44A7-B3C3-7A50A2FAE5EE}" srcOrd="3" destOrd="0" presId="urn:microsoft.com/office/officeart/2008/layout/AlternatingHexagons"/>
    <dgm:cxn modelId="{EF02EAC3-8162-4F3E-85E2-B006717710DC}" type="presParOf" srcId="{033B636D-146E-403A-AB8A-BA6EAFCC7486}" destId="{37BA3626-845C-4046-9A9F-30DC4B3A6E32}" srcOrd="4" destOrd="0" presId="urn:microsoft.com/office/officeart/2008/layout/AlternatingHexagon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BA2A02-5091-4178-8975-16D7A1277DE2}">
      <dsp:nvSpPr>
        <dsp:cNvPr id="0" name=""/>
        <dsp:cNvSpPr/>
      </dsp:nvSpPr>
      <dsp:spPr>
        <a:xfrm rot="5400000">
          <a:off x="4476041" y="7351330"/>
          <a:ext cx="3940848" cy="3428538"/>
        </a:xfrm>
        <a:prstGeom prst="hexagon">
          <a:avLst>
            <a:gd name="adj" fmla="val 25000"/>
            <a:gd name="vf" fmla="val 11547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0" tIns="476250" rIns="476250" bIns="476250" numCol="1" spcCol="1270" anchor="ctr" anchorCtr="0">
          <a:noAutofit/>
        </a:bodyPr>
        <a:lstStyle/>
        <a:p>
          <a:pPr lvl="0" algn="ctr" defTabSz="5556250">
            <a:lnSpc>
              <a:spcPct val="90000"/>
            </a:lnSpc>
            <a:spcBef>
              <a:spcPct val="0"/>
            </a:spcBef>
            <a:spcAft>
              <a:spcPct val="35000"/>
            </a:spcAft>
          </a:pPr>
          <a:r>
            <a:rPr lang="en-US" sz="12500" kern="1200" dirty="0" smtClean="0">
              <a:solidFill>
                <a:schemeClr val="tx1"/>
              </a:solidFill>
              <a:latin typeface="OCR A Extended" panose="02010509020102010303" pitchFamily="50" charset="0"/>
            </a:rPr>
            <a:t>T</a:t>
          </a:r>
          <a:endParaRPr lang="en-US" sz="12500" kern="1200" dirty="0">
            <a:solidFill>
              <a:schemeClr val="tx1"/>
            </a:solidFill>
            <a:latin typeface="OCR A Extended" panose="02010509020102010303" pitchFamily="50" charset="0"/>
          </a:endParaRPr>
        </a:p>
      </dsp:txBody>
      <dsp:txXfrm rot="-5400000">
        <a:off x="5266477" y="7709292"/>
        <a:ext cx="2359976" cy="2712617"/>
      </dsp:txXfrm>
    </dsp:sp>
    <dsp:sp modelId="{1A7FCC3F-CA62-4EDC-930E-CABC2DDE5636}">
      <dsp:nvSpPr>
        <dsp:cNvPr id="0" name=""/>
        <dsp:cNvSpPr/>
      </dsp:nvSpPr>
      <dsp:spPr>
        <a:xfrm>
          <a:off x="9332996" y="11743744"/>
          <a:ext cx="4397986" cy="2364509"/>
        </a:xfrm>
        <a:prstGeom prst="rect">
          <a:avLst/>
        </a:prstGeom>
        <a:noFill/>
        <a:ln>
          <a:noFill/>
        </a:ln>
        <a:effectLst/>
      </dsp:spPr>
      <dsp:style>
        <a:lnRef idx="0">
          <a:scrgbClr r="0" g="0" b="0"/>
        </a:lnRef>
        <a:fillRef idx="0">
          <a:scrgbClr r="0" g="0" b="0"/>
        </a:fillRef>
        <a:effectRef idx="0">
          <a:scrgbClr r="0" g="0" b="0"/>
        </a:effectRef>
        <a:fontRef idx="minor"/>
      </dsp:style>
    </dsp:sp>
    <dsp:sp modelId="{7B4A5B7C-AF42-435A-AE7E-61227E80B3FF}">
      <dsp:nvSpPr>
        <dsp:cNvPr id="0" name=""/>
        <dsp:cNvSpPr/>
      </dsp:nvSpPr>
      <dsp:spPr>
        <a:xfrm rot="5400000">
          <a:off x="2660219" y="4159637"/>
          <a:ext cx="3940848" cy="3428538"/>
        </a:xfrm>
        <a:prstGeom prst="hexagon">
          <a:avLst>
            <a:gd name="adj" fmla="val 25000"/>
            <a:gd name="vf" fmla="val 11547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12500" kern="1200" dirty="0" smtClean="0">
              <a:latin typeface="OCR A Extended" panose="02010509020102010303" pitchFamily="50" charset="0"/>
              <a:cs typeface="Andalus" panose="02020603050405020304" pitchFamily="18" charset="-78"/>
            </a:rPr>
            <a:t>B</a:t>
          </a:r>
          <a:endParaRPr lang="en-US" sz="12500" kern="1200" dirty="0">
            <a:latin typeface="OCR A Extended" panose="02010509020102010303" pitchFamily="50" charset="0"/>
            <a:cs typeface="Andalus" panose="02020603050405020304" pitchFamily="18" charset="-78"/>
          </a:endParaRPr>
        </a:p>
      </dsp:txBody>
      <dsp:txXfrm rot="-5400000">
        <a:off x="3450655" y="4517599"/>
        <a:ext cx="2359976" cy="2712617"/>
      </dsp:txXfrm>
    </dsp:sp>
    <dsp:sp modelId="{4E3C0D03-300C-4B85-8AF5-F28D33FE43C4}">
      <dsp:nvSpPr>
        <dsp:cNvPr id="0" name=""/>
        <dsp:cNvSpPr/>
      </dsp:nvSpPr>
      <dsp:spPr>
        <a:xfrm rot="5400000">
          <a:off x="2677125" y="10587397"/>
          <a:ext cx="3940848" cy="3428538"/>
        </a:xfrm>
        <a:prstGeom prst="hexagon">
          <a:avLst>
            <a:gd name="adj" fmla="val 25000"/>
            <a:gd name="vf" fmla="val 11547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0" tIns="476250" rIns="476250" bIns="476250" numCol="1" spcCol="1270" anchor="ctr" anchorCtr="0">
          <a:noAutofit/>
        </a:bodyPr>
        <a:lstStyle/>
        <a:p>
          <a:pPr lvl="0" algn="ctr" defTabSz="5556250">
            <a:lnSpc>
              <a:spcPct val="90000"/>
            </a:lnSpc>
            <a:spcBef>
              <a:spcPct val="0"/>
            </a:spcBef>
            <a:spcAft>
              <a:spcPct val="35000"/>
            </a:spcAft>
          </a:pPr>
          <a:r>
            <a:rPr lang="en-US" sz="12500" b="0" i="0" u="none" kern="1200" dirty="0" smtClean="0">
              <a:solidFill>
                <a:schemeClr val="bg1"/>
              </a:solidFill>
              <a:latin typeface="OCR A Extended" panose="02010509020102010303" pitchFamily="50" charset="0"/>
            </a:rPr>
            <a:t>A</a:t>
          </a:r>
          <a:endParaRPr lang="en-US" sz="12500" b="0" i="0" u="none" kern="1200" dirty="0">
            <a:solidFill>
              <a:schemeClr val="bg1"/>
            </a:solidFill>
            <a:latin typeface="OCR A Extended" panose="02010509020102010303" pitchFamily="50" charset="0"/>
          </a:endParaRPr>
        </a:p>
      </dsp:txBody>
      <dsp:txXfrm rot="-5400000">
        <a:off x="3467561" y="10945359"/>
        <a:ext cx="2359976" cy="2712617"/>
      </dsp:txXfrm>
    </dsp:sp>
    <dsp:sp modelId="{240C0243-F572-4CB4-BE62-104B2A6B8295}">
      <dsp:nvSpPr>
        <dsp:cNvPr id="0" name=""/>
        <dsp:cNvSpPr/>
      </dsp:nvSpPr>
      <dsp:spPr>
        <a:xfrm>
          <a:off x="5971884" y="12169135"/>
          <a:ext cx="4256116" cy="2364509"/>
        </a:xfrm>
        <a:prstGeom prst="rect">
          <a:avLst/>
        </a:prstGeom>
        <a:noFill/>
        <a:ln>
          <a:noFill/>
        </a:ln>
        <a:effectLst/>
      </dsp:spPr>
      <dsp:style>
        <a:lnRef idx="0">
          <a:scrgbClr r="0" g="0" b="0"/>
        </a:lnRef>
        <a:fillRef idx="0">
          <a:scrgbClr r="0" g="0" b="0"/>
        </a:fillRef>
        <a:effectRef idx="0">
          <a:scrgbClr r="0" g="0" b="0"/>
        </a:effectRef>
        <a:fontRef idx="minor"/>
      </dsp:style>
    </dsp:sp>
    <dsp:sp modelId="{37BA3626-845C-4046-9A9F-30DC4B3A6E32}">
      <dsp:nvSpPr>
        <dsp:cNvPr id="0" name=""/>
        <dsp:cNvSpPr/>
      </dsp:nvSpPr>
      <dsp:spPr>
        <a:xfrm rot="5400000">
          <a:off x="4524627" y="13774006"/>
          <a:ext cx="3940848" cy="3428538"/>
        </a:xfrm>
        <a:prstGeom prst="hexagon">
          <a:avLst>
            <a:gd name="adj" fmla="val 25000"/>
            <a:gd name="vf" fmla="val 11547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12500" kern="1200" dirty="0" smtClean="0">
              <a:solidFill>
                <a:schemeClr val="tx1"/>
              </a:solidFill>
              <a:latin typeface="OCR A Extended" panose="02010509020102010303" pitchFamily="50" charset="0"/>
            </a:rPr>
            <a:t>P</a:t>
          </a:r>
          <a:endParaRPr lang="en-US" sz="12500" kern="1200" dirty="0">
            <a:solidFill>
              <a:schemeClr val="tx1"/>
            </a:solidFill>
            <a:latin typeface="OCR A Extended" panose="02010509020102010303" pitchFamily="50" charset="0"/>
          </a:endParaRPr>
        </a:p>
      </dsp:txBody>
      <dsp:txXfrm rot="-5400000">
        <a:off x="5315063" y="14131968"/>
        <a:ext cx="2359976" cy="2712617"/>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9154795" cy="1610537"/>
          </a:xfrm>
          <a:prstGeom prst="rect">
            <a:avLst/>
          </a:prstGeom>
        </p:spPr>
        <p:txBody>
          <a:bodyPr vert="horz" lIns="304116" tIns="152062" rIns="304116" bIns="152062" rtlCol="0"/>
          <a:lstStyle>
            <a:lvl1pPr algn="l">
              <a:defRPr sz="3800"/>
            </a:lvl1pPr>
          </a:lstStyle>
          <a:p>
            <a:endParaRPr lang="en-CA"/>
          </a:p>
        </p:txBody>
      </p:sp>
      <p:sp>
        <p:nvSpPr>
          <p:cNvPr id="3" name="Date Placeholder 2"/>
          <p:cNvSpPr>
            <a:spLocks noGrp="1"/>
          </p:cNvSpPr>
          <p:nvPr>
            <p:ph type="dt" idx="1"/>
          </p:nvPr>
        </p:nvSpPr>
        <p:spPr>
          <a:xfrm>
            <a:off x="11966768" y="2"/>
            <a:ext cx="9154795" cy="1610537"/>
          </a:xfrm>
          <a:prstGeom prst="rect">
            <a:avLst/>
          </a:prstGeom>
        </p:spPr>
        <p:txBody>
          <a:bodyPr vert="horz" lIns="304116" tIns="152062" rIns="304116" bIns="152062" rtlCol="0"/>
          <a:lstStyle>
            <a:lvl1pPr algn="r">
              <a:defRPr sz="3800"/>
            </a:lvl1pPr>
          </a:lstStyle>
          <a:p>
            <a:fld id="{31285366-F326-4364-9590-55B2258BB04F}" type="datetimeFigureOut">
              <a:rPr lang="en-CA" smtClean="0"/>
              <a:t>2018-04-09</a:t>
            </a:fld>
            <a:endParaRPr lang="en-CA"/>
          </a:p>
        </p:txBody>
      </p:sp>
      <p:sp>
        <p:nvSpPr>
          <p:cNvPr id="4" name="Slide Image Placeholder 3"/>
          <p:cNvSpPr>
            <a:spLocks noGrp="1" noRot="1" noChangeAspect="1"/>
          </p:cNvSpPr>
          <p:nvPr>
            <p:ph type="sldImg" idx="2"/>
          </p:nvPr>
        </p:nvSpPr>
        <p:spPr>
          <a:xfrm>
            <a:off x="2438400" y="4010025"/>
            <a:ext cx="16249650" cy="10834688"/>
          </a:xfrm>
          <a:prstGeom prst="rect">
            <a:avLst/>
          </a:prstGeom>
          <a:noFill/>
          <a:ln w="12700">
            <a:solidFill>
              <a:prstClr val="black"/>
            </a:solidFill>
          </a:ln>
        </p:spPr>
        <p:txBody>
          <a:bodyPr vert="horz" lIns="304116" tIns="152062" rIns="304116" bIns="152062" rtlCol="0" anchor="ctr"/>
          <a:lstStyle/>
          <a:p>
            <a:endParaRPr lang="en-CA"/>
          </a:p>
        </p:txBody>
      </p:sp>
      <p:sp>
        <p:nvSpPr>
          <p:cNvPr id="5" name="Notes Placeholder 4"/>
          <p:cNvSpPr>
            <a:spLocks noGrp="1"/>
          </p:cNvSpPr>
          <p:nvPr>
            <p:ph type="body" sz="quarter" idx="3"/>
          </p:nvPr>
        </p:nvSpPr>
        <p:spPr>
          <a:xfrm>
            <a:off x="2112645" y="15447764"/>
            <a:ext cx="16901160" cy="12639083"/>
          </a:xfrm>
          <a:prstGeom prst="rect">
            <a:avLst/>
          </a:prstGeom>
        </p:spPr>
        <p:txBody>
          <a:bodyPr vert="horz" lIns="304116" tIns="152062" rIns="304116" bIns="152062"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2" y="30488721"/>
            <a:ext cx="9154795" cy="1610533"/>
          </a:xfrm>
          <a:prstGeom prst="rect">
            <a:avLst/>
          </a:prstGeom>
        </p:spPr>
        <p:txBody>
          <a:bodyPr vert="horz" lIns="304116" tIns="152062" rIns="304116" bIns="152062" rtlCol="0" anchor="b"/>
          <a:lstStyle>
            <a:lvl1pPr algn="l">
              <a:defRPr sz="3800"/>
            </a:lvl1pPr>
          </a:lstStyle>
          <a:p>
            <a:endParaRPr lang="en-CA"/>
          </a:p>
        </p:txBody>
      </p:sp>
      <p:sp>
        <p:nvSpPr>
          <p:cNvPr id="7" name="Slide Number Placeholder 6"/>
          <p:cNvSpPr>
            <a:spLocks noGrp="1"/>
          </p:cNvSpPr>
          <p:nvPr>
            <p:ph type="sldNum" sz="quarter" idx="5"/>
          </p:nvPr>
        </p:nvSpPr>
        <p:spPr>
          <a:xfrm>
            <a:off x="11966768" y="30488721"/>
            <a:ext cx="9154795" cy="1610533"/>
          </a:xfrm>
          <a:prstGeom prst="rect">
            <a:avLst/>
          </a:prstGeom>
        </p:spPr>
        <p:txBody>
          <a:bodyPr vert="horz" lIns="304116" tIns="152062" rIns="304116" bIns="152062" rtlCol="0" anchor="b"/>
          <a:lstStyle>
            <a:lvl1pPr algn="r">
              <a:defRPr sz="3800"/>
            </a:lvl1pPr>
          </a:lstStyle>
          <a:p>
            <a:fld id="{854430EF-6DA9-46F6-8BE4-391DAF8D99DB}" type="slidenum">
              <a:rPr lang="en-CA" smtClean="0"/>
              <a:t>‹#›</a:t>
            </a:fld>
            <a:endParaRPr lang="en-CA"/>
          </a:p>
        </p:txBody>
      </p:sp>
    </p:spTree>
    <p:extLst>
      <p:ext uri="{BB962C8B-B14F-4D97-AF65-F5344CB8AC3E}">
        <p14:creationId xmlns:p14="http://schemas.microsoft.com/office/powerpoint/2010/main" val="3442747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7.png"/><Relationship Id="rId1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diagramData" Target="../diagrams/data1.xml"/><Relationship Id="rId12" Type="http://schemas.microsoft.com/office/2007/relationships/hdphoto" Target="../media/hdphoto1.wdp"/><Relationship Id="rId17" Type="http://schemas.openxmlformats.org/officeDocument/2006/relationships/image" Target="../media/image11.png"/><Relationship Id="rId2" Type="http://schemas.openxmlformats.org/officeDocument/2006/relationships/image" Target="../media/image2.png"/><Relationship Id="rId16" Type="http://schemas.openxmlformats.org/officeDocument/2006/relationships/image" Target="../media/image10.png"/><Relationship Id="rId20"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6.jpg"/><Relationship Id="rId11" Type="http://schemas.microsoft.com/office/2007/relationships/diagramDrawing" Target="../diagrams/drawing1.xml"/><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diagramColors" Target="../diagrams/colors1.xml"/><Relationship Id="rId19"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diagramQuickStyle" Target="../diagrams/quickStyle1.xml"/><Relationship Id="rId1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bg bwMode="auto">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050125" y="3478388"/>
            <a:ext cx="4134847" cy="2349643"/>
          </a:xfrm>
          <a:prstGeom prst="rect">
            <a:avLst/>
          </a:prstGeom>
        </p:spPr>
      </p:pic>
      <p:pic>
        <p:nvPicPr>
          <p:cNvPr id="7" name="Picture 6"/>
          <p:cNvPicPr>
            <a:picLocks noChangeAspect="1"/>
          </p:cNvPicPr>
          <p:nvPr userDrawn="1"/>
        </p:nvPicPr>
        <p:blipFill>
          <a:blip r:embed="rId3"/>
          <a:stretch>
            <a:fillRect/>
          </a:stretch>
        </p:blipFill>
        <p:spPr>
          <a:xfrm>
            <a:off x="21478789" y="10121909"/>
            <a:ext cx="6952532" cy="3398273"/>
          </a:xfrm>
          <a:prstGeom prst="rect">
            <a:avLst/>
          </a:prstGeom>
        </p:spPr>
      </p:pic>
      <p:grpSp>
        <p:nvGrpSpPr>
          <p:cNvPr id="168" name="Group 167"/>
          <p:cNvGrpSpPr/>
          <p:nvPr userDrawn="1"/>
        </p:nvGrpSpPr>
        <p:grpSpPr>
          <a:xfrm>
            <a:off x="7043217" y="11099147"/>
            <a:ext cx="13825827" cy="2160623"/>
            <a:chOff x="8038761" y="13927078"/>
            <a:chExt cx="16459540" cy="2290727"/>
          </a:xfrm>
        </p:grpSpPr>
        <p:grpSp>
          <p:nvGrpSpPr>
            <p:cNvPr id="169" name="Group 168"/>
            <p:cNvGrpSpPr/>
            <p:nvPr/>
          </p:nvGrpSpPr>
          <p:grpSpPr>
            <a:xfrm>
              <a:off x="8038761" y="13927078"/>
              <a:ext cx="16459540" cy="2290727"/>
              <a:chOff x="8038761" y="12910654"/>
              <a:chExt cx="16459540" cy="2290727"/>
            </a:xfrm>
          </p:grpSpPr>
          <p:grpSp>
            <p:nvGrpSpPr>
              <p:cNvPr id="171" name="Group 170"/>
              <p:cNvGrpSpPr/>
              <p:nvPr/>
            </p:nvGrpSpPr>
            <p:grpSpPr>
              <a:xfrm>
                <a:off x="8038761" y="12910654"/>
                <a:ext cx="16459540" cy="1949218"/>
                <a:chOff x="7207040" y="12612750"/>
                <a:chExt cx="17629972" cy="2087826"/>
              </a:xfrm>
            </p:grpSpPr>
            <p:grpSp>
              <p:nvGrpSpPr>
                <p:cNvPr id="173" name="Group 172"/>
                <p:cNvGrpSpPr/>
                <p:nvPr/>
              </p:nvGrpSpPr>
              <p:grpSpPr>
                <a:xfrm>
                  <a:off x="7207040" y="12612750"/>
                  <a:ext cx="17629972" cy="2087826"/>
                  <a:chOff x="7207040" y="12612750"/>
                  <a:chExt cx="17629972" cy="2087826"/>
                </a:xfrm>
              </p:grpSpPr>
              <p:pic>
                <p:nvPicPr>
                  <p:cNvPr id="191" name="Picture 190"/>
                  <p:cNvPicPr>
                    <a:picLocks noChangeAspect="1"/>
                  </p:cNvPicPr>
                  <p:nvPr/>
                </p:nvPicPr>
                <p:blipFill rotWithShape="1">
                  <a:blip r:embed="rId4">
                    <a:extLst>
                      <a:ext uri="{28A0092B-C50C-407E-A947-70E740481C1C}">
                        <a14:useLocalDpi xmlns:a14="http://schemas.microsoft.com/office/drawing/2010/main" val="0"/>
                      </a:ext>
                    </a:extLst>
                  </a:blip>
                  <a:srcRect l="3046" r="34050" b="73661"/>
                  <a:stretch/>
                </p:blipFill>
                <p:spPr>
                  <a:xfrm>
                    <a:off x="7207040" y="12612750"/>
                    <a:ext cx="17629972" cy="1984911"/>
                  </a:xfrm>
                  <a:prstGeom prst="rect">
                    <a:avLst/>
                  </a:prstGeom>
                </p:spPr>
              </p:pic>
              <p:grpSp>
                <p:nvGrpSpPr>
                  <p:cNvPr id="192" name="Group 191"/>
                  <p:cNvGrpSpPr/>
                  <p:nvPr/>
                </p:nvGrpSpPr>
                <p:grpSpPr>
                  <a:xfrm>
                    <a:off x="10715519" y="12760136"/>
                    <a:ext cx="4126039" cy="1940440"/>
                    <a:chOff x="16934781" y="18525473"/>
                    <a:chExt cx="3461641" cy="1627979"/>
                  </a:xfrm>
                </p:grpSpPr>
                <p:pic>
                  <p:nvPicPr>
                    <p:cNvPr id="194" name="Picture 193" descr="BEMscape Models 2.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16934781" y="18525473"/>
                      <a:ext cx="3461641" cy="1627979"/>
                    </a:xfrm>
                    <a:prstGeom prst="rect">
                      <a:avLst/>
                    </a:prstGeom>
                  </p:spPr>
                </p:pic>
                <p:sp>
                  <p:nvSpPr>
                    <p:cNvPr id="195" name="TextBox 194"/>
                    <p:cNvSpPr txBox="1"/>
                    <p:nvPr/>
                  </p:nvSpPr>
                  <p:spPr>
                    <a:xfrm>
                      <a:off x="17355850" y="19570850"/>
                      <a:ext cx="1827552" cy="345517"/>
                    </a:xfrm>
                    <a:prstGeom prst="rect">
                      <a:avLst/>
                    </a:prstGeom>
                    <a:noFill/>
                  </p:spPr>
                  <p:txBody>
                    <a:bodyPr wrap="square" rtlCol="0">
                      <a:spAutoFit/>
                    </a:bodyPr>
                    <a:lstStyle/>
                    <a:p>
                      <a:r>
                        <a:rPr lang="en-CA" sz="1600" dirty="0" smtClean="0"/>
                        <a:t>Apply Measures</a:t>
                      </a:r>
                      <a:endParaRPr lang="en-CA" sz="1600" dirty="0"/>
                    </a:p>
                  </p:txBody>
                </p:sp>
              </p:grpSp>
              <p:sp>
                <p:nvSpPr>
                  <p:cNvPr id="193" name="Freeform 192"/>
                  <p:cNvSpPr/>
                  <p:nvPr/>
                </p:nvSpPr>
                <p:spPr>
                  <a:xfrm>
                    <a:off x="10206036" y="13508832"/>
                    <a:ext cx="509483" cy="316706"/>
                  </a:xfrm>
                  <a:custGeom>
                    <a:avLst/>
                    <a:gdLst>
                      <a:gd name="connsiteX0" fmla="*/ 0 w 440531"/>
                      <a:gd name="connsiteY0" fmla="*/ 211931 h 273844"/>
                      <a:gd name="connsiteX1" fmla="*/ 0 w 440531"/>
                      <a:gd name="connsiteY1" fmla="*/ 57150 h 273844"/>
                      <a:gd name="connsiteX2" fmla="*/ 195262 w 440531"/>
                      <a:gd name="connsiteY2" fmla="*/ 57150 h 273844"/>
                      <a:gd name="connsiteX3" fmla="*/ 195262 w 440531"/>
                      <a:gd name="connsiteY3" fmla="*/ 0 h 273844"/>
                      <a:gd name="connsiteX4" fmla="*/ 440531 w 440531"/>
                      <a:gd name="connsiteY4" fmla="*/ 138113 h 273844"/>
                      <a:gd name="connsiteX5" fmla="*/ 204787 w 440531"/>
                      <a:gd name="connsiteY5" fmla="*/ 273844 h 273844"/>
                      <a:gd name="connsiteX6" fmla="*/ 204787 w 440531"/>
                      <a:gd name="connsiteY6" fmla="*/ 211931 h 273844"/>
                      <a:gd name="connsiteX7" fmla="*/ 0 w 440531"/>
                      <a:gd name="connsiteY7" fmla="*/ 211931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531" h="273844">
                        <a:moveTo>
                          <a:pt x="0" y="211931"/>
                        </a:moveTo>
                        <a:lnTo>
                          <a:pt x="0" y="57150"/>
                        </a:lnTo>
                        <a:lnTo>
                          <a:pt x="195262" y="57150"/>
                        </a:lnTo>
                        <a:lnTo>
                          <a:pt x="195262" y="0"/>
                        </a:lnTo>
                        <a:lnTo>
                          <a:pt x="440531" y="138113"/>
                        </a:lnTo>
                        <a:lnTo>
                          <a:pt x="204787" y="273844"/>
                        </a:lnTo>
                        <a:lnTo>
                          <a:pt x="204787" y="211931"/>
                        </a:lnTo>
                        <a:lnTo>
                          <a:pt x="0" y="211931"/>
                        </a:lnTo>
                        <a:close/>
                      </a:path>
                    </a:pathLst>
                  </a:custGeom>
                  <a:solidFill>
                    <a:schemeClr val="tx1">
                      <a:lumMod val="50000"/>
                      <a:lumOff val="50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grpSp>
            <p:sp>
              <p:nvSpPr>
                <p:cNvPr id="174" name="Freeform 173"/>
                <p:cNvSpPr/>
                <p:nvPr/>
              </p:nvSpPr>
              <p:spPr>
                <a:xfrm>
                  <a:off x="18281067" y="13560427"/>
                  <a:ext cx="509483" cy="316706"/>
                </a:xfrm>
                <a:custGeom>
                  <a:avLst/>
                  <a:gdLst>
                    <a:gd name="connsiteX0" fmla="*/ 0 w 440531"/>
                    <a:gd name="connsiteY0" fmla="*/ 211931 h 273844"/>
                    <a:gd name="connsiteX1" fmla="*/ 0 w 440531"/>
                    <a:gd name="connsiteY1" fmla="*/ 57150 h 273844"/>
                    <a:gd name="connsiteX2" fmla="*/ 195262 w 440531"/>
                    <a:gd name="connsiteY2" fmla="*/ 57150 h 273844"/>
                    <a:gd name="connsiteX3" fmla="*/ 195262 w 440531"/>
                    <a:gd name="connsiteY3" fmla="*/ 0 h 273844"/>
                    <a:gd name="connsiteX4" fmla="*/ 440531 w 440531"/>
                    <a:gd name="connsiteY4" fmla="*/ 138113 h 273844"/>
                    <a:gd name="connsiteX5" fmla="*/ 204787 w 440531"/>
                    <a:gd name="connsiteY5" fmla="*/ 273844 h 273844"/>
                    <a:gd name="connsiteX6" fmla="*/ 204787 w 440531"/>
                    <a:gd name="connsiteY6" fmla="*/ 211931 h 273844"/>
                    <a:gd name="connsiteX7" fmla="*/ 0 w 440531"/>
                    <a:gd name="connsiteY7" fmla="*/ 211931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531" h="273844">
                      <a:moveTo>
                        <a:pt x="0" y="211931"/>
                      </a:moveTo>
                      <a:lnTo>
                        <a:pt x="0" y="57150"/>
                      </a:lnTo>
                      <a:lnTo>
                        <a:pt x="195262" y="57150"/>
                      </a:lnTo>
                      <a:lnTo>
                        <a:pt x="195262" y="0"/>
                      </a:lnTo>
                      <a:lnTo>
                        <a:pt x="440531" y="138113"/>
                      </a:lnTo>
                      <a:lnTo>
                        <a:pt x="204787" y="273844"/>
                      </a:lnTo>
                      <a:lnTo>
                        <a:pt x="204787" y="211931"/>
                      </a:lnTo>
                      <a:lnTo>
                        <a:pt x="0" y="211931"/>
                      </a:lnTo>
                      <a:close/>
                    </a:path>
                  </a:pathLst>
                </a:custGeom>
                <a:solidFill>
                  <a:schemeClr val="tx1">
                    <a:lumMod val="50000"/>
                    <a:lumOff val="50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190" name="Freeform 189"/>
                <p:cNvSpPr/>
                <p:nvPr/>
              </p:nvSpPr>
              <p:spPr>
                <a:xfrm>
                  <a:off x="22032329" y="13547331"/>
                  <a:ext cx="509483" cy="316706"/>
                </a:xfrm>
                <a:custGeom>
                  <a:avLst/>
                  <a:gdLst>
                    <a:gd name="connsiteX0" fmla="*/ 0 w 440531"/>
                    <a:gd name="connsiteY0" fmla="*/ 211931 h 273844"/>
                    <a:gd name="connsiteX1" fmla="*/ 0 w 440531"/>
                    <a:gd name="connsiteY1" fmla="*/ 57150 h 273844"/>
                    <a:gd name="connsiteX2" fmla="*/ 195262 w 440531"/>
                    <a:gd name="connsiteY2" fmla="*/ 57150 h 273844"/>
                    <a:gd name="connsiteX3" fmla="*/ 195262 w 440531"/>
                    <a:gd name="connsiteY3" fmla="*/ 0 h 273844"/>
                    <a:gd name="connsiteX4" fmla="*/ 440531 w 440531"/>
                    <a:gd name="connsiteY4" fmla="*/ 138113 h 273844"/>
                    <a:gd name="connsiteX5" fmla="*/ 204787 w 440531"/>
                    <a:gd name="connsiteY5" fmla="*/ 273844 h 273844"/>
                    <a:gd name="connsiteX6" fmla="*/ 204787 w 440531"/>
                    <a:gd name="connsiteY6" fmla="*/ 211931 h 273844"/>
                    <a:gd name="connsiteX7" fmla="*/ 0 w 440531"/>
                    <a:gd name="connsiteY7" fmla="*/ 211931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531" h="273844">
                      <a:moveTo>
                        <a:pt x="0" y="211931"/>
                      </a:moveTo>
                      <a:lnTo>
                        <a:pt x="0" y="57150"/>
                      </a:lnTo>
                      <a:lnTo>
                        <a:pt x="195262" y="57150"/>
                      </a:lnTo>
                      <a:lnTo>
                        <a:pt x="195262" y="0"/>
                      </a:lnTo>
                      <a:lnTo>
                        <a:pt x="440531" y="138113"/>
                      </a:lnTo>
                      <a:lnTo>
                        <a:pt x="204787" y="273844"/>
                      </a:lnTo>
                      <a:lnTo>
                        <a:pt x="204787" y="211931"/>
                      </a:lnTo>
                      <a:lnTo>
                        <a:pt x="0" y="211931"/>
                      </a:lnTo>
                      <a:close/>
                    </a:path>
                  </a:pathLst>
                </a:custGeom>
                <a:solidFill>
                  <a:schemeClr val="tx1">
                    <a:lumMod val="50000"/>
                    <a:lumOff val="50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grpSp>
          <p:sp>
            <p:nvSpPr>
              <p:cNvPr id="172" name="TextBox 171"/>
              <p:cNvSpPr txBox="1"/>
              <p:nvPr/>
            </p:nvSpPr>
            <p:spPr>
              <a:xfrm>
                <a:off x="11611706" y="14746981"/>
                <a:ext cx="9313650" cy="454400"/>
              </a:xfrm>
              <a:prstGeom prst="rect">
                <a:avLst/>
              </a:prstGeom>
              <a:noFill/>
            </p:spPr>
            <p:txBody>
              <a:bodyPr wrap="none" rtlCol="0">
                <a:spAutoFit/>
              </a:bodyPr>
              <a:lstStyle/>
              <a:p>
                <a:pPr algn="ctr"/>
                <a:r>
                  <a:rPr lang="en-CA" sz="2000" b="1" dirty="0" smtClean="0"/>
                  <a:t>Figure 1: OpenStudio workflow to generate the results for the simulation</a:t>
                </a:r>
                <a:endParaRPr lang="en-CA" sz="2000" b="1" dirty="0"/>
              </a:p>
            </p:txBody>
          </p:sp>
        </p:grpSp>
        <p:sp>
          <p:nvSpPr>
            <p:cNvPr id="170" name="Freeform 169"/>
            <p:cNvSpPr/>
            <p:nvPr/>
          </p:nvSpPr>
          <p:spPr>
            <a:xfrm>
              <a:off x="15059701" y="14767248"/>
              <a:ext cx="509483" cy="316706"/>
            </a:xfrm>
            <a:custGeom>
              <a:avLst/>
              <a:gdLst>
                <a:gd name="connsiteX0" fmla="*/ 0 w 440531"/>
                <a:gd name="connsiteY0" fmla="*/ 211931 h 273844"/>
                <a:gd name="connsiteX1" fmla="*/ 0 w 440531"/>
                <a:gd name="connsiteY1" fmla="*/ 57150 h 273844"/>
                <a:gd name="connsiteX2" fmla="*/ 195262 w 440531"/>
                <a:gd name="connsiteY2" fmla="*/ 57150 h 273844"/>
                <a:gd name="connsiteX3" fmla="*/ 195262 w 440531"/>
                <a:gd name="connsiteY3" fmla="*/ 0 h 273844"/>
                <a:gd name="connsiteX4" fmla="*/ 440531 w 440531"/>
                <a:gd name="connsiteY4" fmla="*/ 138113 h 273844"/>
                <a:gd name="connsiteX5" fmla="*/ 204787 w 440531"/>
                <a:gd name="connsiteY5" fmla="*/ 273844 h 273844"/>
                <a:gd name="connsiteX6" fmla="*/ 204787 w 440531"/>
                <a:gd name="connsiteY6" fmla="*/ 211931 h 273844"/>
                <a:gd name="connsiteX7" fmla="*/ 0 w 440531"/>
                <a:gd name="connsiteY7" fmla="*/ 211931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531" h="273844">
                  <a:moveTo>
                    <a:pt x="0" y="211931"/>
                  </a:moveTo>
                  <a:lnTo>
                    <a:pt x="0" y="57150"/>
                  </a:lnTo>
                  <a:lnTo>
                    <a:pt x="195262" y="57150"/>
                  </a:lnTo>
                  <a:lnTo>
                    <a:pt x="195262" y="0"/>
                  </a:lnTo>
                  <a:lnTo>
                    <a:pt x="440531" y="138113"/>
                  </a:lnTo>
                  <a:lnTo>
                    <a:pt x="204787" y="273844"/>
                  </a:lnTo>
                  <a:lnTo>
                    <a:pt x="204787" y="211931"/>
                  </a:lnTo>
                  <a:lnTo>
                    <a:pt x="0" y="211931"/>
                  </a:lnTo>
                  <a:close/>
                </a:path>
              </a:pathLst>
            </a:custGeom>
            <a:solidFill>
              <a:schemeClr val="tx1">
                <a:lumMod val="50000"/>
                <a:lumOff val="50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grpSp>
      <p:pic>
        <p:nvPicPr>
          <p:cNvPr id="175" name="Picture 17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376495" y="2743587"/>
            <a:ext cx="9855463" cy="5672075"/>
          </a:xfrm>
          <a:prstGeom prst="rect">
            <a:avLst/>
          </a:prstGeom>
        </p:spPr>
      </p:pic>
      <p:sp>
        <p:nvSpPr>
          <p:cNvPr id="215" name="TextBox 214"/>
          <p:cNvSpPr txBox="1"/>
          <p:nvPr userDrawn="1"/>
        </p:nvSpPr>
        <p:spPr>
          <a:xfrm>
            <a:off x="7782922" y="7060768"/>
            <a:ext cx="13785108" cy="3478644"/>
          </a:xfrm>
          <a:prstGeom prst="rect">
            <a:avLst/>
          </a:prstGeom>
          <a:solidFill>
            <a:schemeClr val="accent1"/>
          </a:solidFill>
          <a:ln>
            <a:noFill/>
          </a:ln>
          <a:effectLst>
            <a:glow rad="127000">
              <a:schemeClr val="accent1"/>
            </a:glow>
            <a:reflection stA="0" endPos="65000" dir="5400000" sy="-100000" algn="bl" rotWithShape="0"/>
            <a:softEdge rad="101600"/>
          </a:effectLst>
        </p:spPr>
        <p:style>
          <a:lnRef idx="0">
            <a:scrgbClr r="0" g="0" b="0"/>
          </a:lnRef>
          <a:fillRef idx="0">
            <a:scrgbClr r="0" g="0" b="0"/>
          </a:fillRef>
          <a:effectRef idx="0">
            <a:scrgbClr r="0" g="0" b="0"/>
          </a:effectRef>
          <a:fontRef idx="minor">
            <a:schemeClr val="lt1"/>
          </a:fontRef>
        </p:style>
        <p:txBody>
          <a:bodyPr wrap="square" rtlCol="0">
            <a:spAutoFit/>
          </a:bodyPr>
          <a:lstStyle/>
          <a:p>
            <a:pPr algn="just"/>
            <a:endParaRPr lang="en-US" sz="2800" dirty="0" smtClean="0">
              <a:solidFill>
                <a:schemeClr val="tx1"/>
              </a:solidFill>
            </a:endParaRPr>
          </a:p>
        </p:txBody>
      </p:sp>
      <p:graphicFrame>
        <p:nvGraphicFramePr>
          <p:cNvPr id="26" name="Diagram 25"/>
          <p:cNvGraphicFramePr/>
          <p:nvPr userDrawn="1">
            <p:extLst>
              <p:ext uri="{D42A27DB-BD31-4B8C-83A1-F6EECF244321}">
                <p14:modId xmlns:p14="http://schemas.microsoft.com/office/powerpoint/2010/main" val="3389273153"/>
              </p:ext>
            </p:extLst>
          </p:nvPr>
        </p:nvGraphicFramePr>
        <p:xfrm>
          <a:off x="-2660072" y="-360218"/>
          <a:ext cx="14187054" cy="2230581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2" name="Group 31"/>
          <p:cNvGrpSpPr/>
          <p:nvPr userDrawn="1"/>
        </p:nvGrpSpPr>
        <p:grpSpPr>
          <a:xfrm>
            <a:off x="3487968" y="3548026"/>
            <a:ext cx="688136" cy="822427"/>
            <a:chOff x="3003219" y="3599091"/>
            <a:chExt cx="3428538" cy="3940848"/>
          </a:xfrm>
        </p:grpSpPr>
        <p:sp>
          <p:nvSpPr>
            <p:cNvPr id="33" name="Hexagon 32"/>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Hexagon 4"/>
            <p:cNvSpPr txBox="1"/>
            <p:nvPr userDrawn="1"/>
          </p:nvSpPr>
          <p:spPr>
            <a:xfrm>
              <a:off x="3537500" y="4213208"/>
              <a:ext cx="2359976"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u</a:t>
              </a:r>
              <a:endParaRPr lang="en-US" sz="3600" kern="1200" dirty="0">
                <a:latin typeface="OCR A Extended" panose="02010509020102010303" pitchFamily="50" charset="0"/>
                <a:cs typeface="Andalus" panose="02020603050405020304" pitchFamily="18" charset="-78"/>
              </a:endParaRPr>
            </a:p>
          </p:txBody>
        </p:sp>
      </p:grpSp>
      <p:sp>
        <p:nvSpPr>
          <p:cNvPr id="61" name="Hexagon 4"/>
          <p:cNvSpPr txBox="1"/>
          <p:nvPr userDrawn="1"/>
        </p:nvSpPr>
        <p:spPr>
          <a:xfrm>
            <a:off x="4649085" y="4891765"/>
            <a:ext cx="722234" cy="7459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i</a:t>
            </a:r>
            <a:endParaRPr lang="en-US" sz="3600" kern="1200" dirty="0">
              <a:latin typeface="OCR A Extended" panose="02010509020102010303" pitchFamily="50" charset="0"/>
              <a:cs typeface="Andalus" panose="02020603050405020304" pitchFamily="18" charset="-78"/>
            </a:endParaRPr>
          </a:p>
        </p:txBody>
      </p:sp>
      <p:grpSp>
        <p:nvGrpSpPr>
          <p:cNvPr id="71" name="Group 70"/>
          <p:cNvGrpSpPr/>
          <p:nvPr userDrawn="1"/>
        </p:nvGrpSpPr>
        <p:grpSpPr>
          <a:xfrm>
            <a:off x="3985556" y="4166222"/>
            <a:ext cx="688136" cy="822427"/>
            <a:chOff x="3003219" y="3599091"/>
            <a:chExt cx="3428538" cy="3940848"/>
          </a:xfrm>
        </p:grpSpPr>
        <p:sp>
          <p:nvSpPr>
            <p:cNvPr id="72" name="Hexagon 71"/>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Hexagon 4"/>
            <p:cNvSpPr txBox="1"/>
            <p:nvPr userDrawn="1"/>
          </p:nvSpPr>
          <p:spPr>
            <a:xfrm>
              <a:off x="3537500" y="4213208"/>
              <a:ext cx="2359976"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i</a:t>
              </a:r>
              <a:endParaRPr lang="en-US" sz="3600" kern="1200" dirty="0">
                <a:latin typeface="OCR A Extended" panose="02010509020102010303" pitchFamily="50" charset="0"/>
                <a:cs typeface="Andalus" panose="02020603050405020304" pitchFamily="18" charset="-78"/>
              </a:endParaRPr>
            </a:p>
          </p:txBody>
        </p:sp>
      </p:grpSp>
      <p:grpSp>
        <p:nvGrpSpPr>
          <p:cNvPr id="74" name="Group 73"/>
          <p:cNvGrpSpPr/>
          <p:nvPr userDrawn="1"/>
        </p:nvGrpSpPr>
        <p:grpSpPr>
          <a:xfrm>
            <a:off x="3665236" y="4788414"/>
            <a:ext cx="688136" cy="822427"/>
            <a:chOff x="3003219" y="3599091"/>
            <a:chExt cx="3428538" cy="3940848"/>
          </a:xfrm>
        </p:grpSpPr>
        <p:sp>
          <p:nvSpPr>
            <p:cNvPr id="75" name="Hexagon 74"/>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6" name="Hexagon 4"/>
            <p:cNvSpPr txBox="1"/>
            <p:nvPr userDrawn="1"/>
          </p:nvSpPr>
          <p:spPr>
            <a:xfrm>
              <a:off x="3537502" y="4213209"/>
              <a:ext cx="2359977"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l</a:t>
              </a:r>
              <a:endParaRPr lang="en-US" sz="3600" kern="1200" dirty="0">
                <a:latin typeface="OCR A Extended" panose="02010509020102010303" pitchFamily="50" charset="0"/>
                <a:cs typeface="Andalus" panose="02020603050405020304" pitchFamily="18" charset="-78"/>
              </a:endParaRPr>
            </a:p>
          </p:txBody>
        </p:sp>
      </p:grpSp>
      <p:grpSp>
        <p:nvGrpSpPr>
          <p:cNvPr id="77" name="Group 76"/>
          <p:cNvGrpSpPr/>
          <p:nvPr userDrawn="1"/>
        </p:nvGrpSpPr>
        <p:grpSpPr>
          <a:xfrm>
            <a:off x="4072539" y="5362680"/>
            <a:ext cx="688136" cy="822427"/>
            <a:chOff x="3003219" y="3599091"/>
            <a:chExt cx="3428538" cy="3940848"/>
          </a:xfrm>
        </p:grpSpPr>
        <p:sp>
          <p:nvSpPr>
            <p:cNvPr id="78" name="Hexagon 77"/>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9" name="Hexagon 4"/>
            <p:cNvSpPr txBox="1"/>
            <p:nvPr userDrawn="1"/>
          </p:nvSpPr>
          <p:spPr>
            <a:xfrm>
              <a:off x="3537500" y="4213208"/>
              <a:ext cx="2359976"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d</a:t>
              </a:r>
              <a:endParaRPr lang="en-US" sz="3600" kern="1200" dirty="0">
                <a:latin typeface="OCR A Extended" panose="02010509020102010303" pitchFamily="50" charset="0"/>
                <a:cs typeface="Andalus" panose="02020603050405020304" pitchFamily="18" charset="-78"/>
              </a:endParaRPr>
            </a:p>
          </p:txBody>
        </p:sp>
      </p:grpSp>
      <p:grpSp>
        <p:nvGrpSpPr>
          <p:cNvPr id="80" name="Group 79"/>
          <p:cNvGrpSpPr/>
          <p:nvPr userDrawn="1"/>
        </p:nvGrpSpPr>
        <p:grpSpPr>
          <a:xfrm>
            <a:off x="4740290" y="5360338"/>
            <a:ext cx="688136" cy="822427"/>
            <a:chOff x="3003219" y="3599091"/>
            <a:chExt cx="3428538" cy="3940848"/>
          </a:xfrm>
        </p:grpSpPr>
        <p:sp>
          <p:nvSpPr>
            <p:cNvPr id="81" name="Hexagon 80"/>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2" name="Hexagon 4"/>
            <p:cNvSpPr txBox="1"/>
            <p:nvPr userDrawn="1"/>
          </p:nvSpPr>
          <p:spPr>
            <a:xfrm>
              <a:off x="3537500" y="4213208"/>
              <a:ext cx="2359976"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i</a:t>
              </a:r>
              <a:endParaRPr lang="en-US" sz="3600" kern="1200" dirty="0">
                <a:latin typeface="OCR A Extended" panose="02010509020102010303" pitchFamily="50" charset="0"/>
                <a:cs typeface="Andalus" panose="02020603050405020304" pitchFamily="18" charset="-78"/>
              </a:endParaRPr>
            </a:p>
          </p:txBody>
        </p:sp>
      </p:grpSp>
      <p:grpSp>
        <p:nvGrpSpPr>
          <p:cNvPr id="83" name="Group 82"/>
          <p:cNvGrpSpPr/>
          <p:nvPr userDrawn="1"/>
        </p:nvGrpSpPr>
        <p:grpSpPr>
          <a:xfrm>
            <a:off x="5130215" y="4760106"/>
            <a:ext cx="688136" cy="822427"/>
            <a:chOff x="3003219" y="3599091"/>
            <a:chExt cx="3428538" cy="3940848"/>
          </a:xfrm>
        </p:grpSpPr>
        <p:sp>
          <p:nvSpPr>
            <p:cNvPr id="84" name="Hexagon 83"/>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5" name="Hexagon 4"/>
            <p:cNvSpPr txBox="1"/>
            <p:nvPr userDrawn="1"/>
          </p:nvSpPr>
          <p:spPr>
            <a:xfrm>
              <a:off x="3537502" y="4213209"/>
              <a:ext cx="2359977"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n</a:t>
              </a:r>
              <a:endParaRPr lang="en-US" sz="3600" kern="1200" dirty="0">
                <a:latin typeface="OCR A Extended" panose="02010509020102010303" pitchFamily="50" charset="0"/>
                <a:cs typeface="Andalus" panose="02020603050405020304" pitchFamily="18" charset="-78"/>
              </a:endParaRPr>
            </a:p>
          </p:txBody>
        </p:sp>
      </p:grpSp>
      <p:grpSp>
        <p:nvGrpSpPr>
          <p:cNvPr id="86" name="Group 85"/>
          <p:cNvGrpSpPr/>
          <p:nvPr userDrawn="1"/>
        </p:nvGrpSpPr>
        <p:grpSpPr>
          <a:xfrm>
            <a:off x="4751368" y="4128686"/>
            <a:ext cx="688136" cy="822427"/>
            <a:chOff x="3003219" y="3599091"/>
            <a:chExt cx="3428538" cy="3940848"/>
          </a:xfrm>
        </p:grpSpPr>
        <p:sp>
          <p:nvSpPr>
            <p:cNvPr id="87" name="Hexagon 86"/>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Hexagon 4"/>
            <p:cNvSpPr txBox="1"/>
            <p:nvPr userDrawn="1"/>
          </p:nvSpPr>
          <p:spPr>
            <a:xfrm>
              <a:off x="3537500" y="4213208"/>
              <a:ext cx="2359976"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g</a:t>
              </a:r>
              <a:endParaRPr lang="en-US" sz="3600" kern="1200" dirty="0">
                <a:latin typeface="OCR A Extended" panose="02010509020102010303" pitchFamily="50" charset="0"/>
                <a:cs typeface="Andalus" panose="02020603050405020304" pitchFamily="18" charset="-78"/>
              </a:endParaRPr>
            </a:p>
          </p:txBody>
        </p:sp>
      </p:grpSp>
      <p:grpSp>
        <p:nvGrpSpPr>
          <p:cNvPr id="89" name="Group 88"/>
          <p:cNvGrpSpPr/>
          <p:nvPr userDrawn="1"/>
        </p:nvGrpSpPr>
        <p:grpSpPr>
          <a:xfrm>
            <a:off x="5569340" y="9075858"/>
            <a:ext cx="688136" cy="822427"/>
            <a:chOff x="3003219" y="3599091"/>
            <a:chExt cx="3428538" cy="3940848"/>
          </a:xfrm>
        </p:grpSpPr>
        <p:sp>
          <p:nvSpPr>
            <p:cNvPr id="90" name="Hexagon 89"/>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Hexagon 4"/>
            <p:cNvSpPr txBox="1"/>
            <p:nvPr userDrawn="1"/>
          </p:nvSpPr>
          <p:spPr>
            <a:xfrm>
              <a:off x="3537500" y="4213208"/>
              <a:ext cx="2359976"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e</a:t>
              </a:r>
              <a:endParaRPr lang="en-US" sz="3600" kern="1200" dirty="0">
                <a:latin typeface="OCR A Extended" panose="02010509020102010303" pitchFamily="50" charset="0"/>
                <a:cs typeface="Andalus" panose="02020603050405020304" pitchFamily="18" charset="-78"/>
              </a:endParaRPr>
            </a:p>
          </p:txBody>
        </p:sp>
      </p:grpSp>
      <p:grpSp>
        <p:nvGrpSpPr>
          <p:cNvPr id="92" name="Group 91"/>
          <p:cNvGrpSpPr/>
          <p:nvPr userDrawn="1"/>
        </p:nvGrpSpPr>
        <p:grpSpPr>
          <a:xfrm>
            <a:off x="5928770" y="8408078"/>
            <a:ext cx="688136" cy="822427"/>
            <a:chOff x="3003219" y="3599091"/>
            <a:chExt cx="3428538" cy="3940848"/>
          </a:xfrm>
        </p:grpSpPr>
        <p:sp>
          <p:nvSpPr>
            <p:cNvPr id="93" name="Hexagon 92"/>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4" name="Hexagon 4"/>
            <p:cNvSpPr txBox="1"/>
            <p:nvPr userDrawn="1"/>
          </p:nvSpPr>
          <p:spPr>
            <a:xfrm>
              <a:off x="3537500" y="4213208"/>
              <a:ext cx="2359976"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c</a:t>
              </a:r>
              <a:endParaRPr lang="en-US" sz="3600" kern="1200" dirty="0">
                <a:latin typeface="OCR A Extended" panose="02010509020102010303" pitchFamily="50" charset="0"/>
                <a:cs typeface="Andalus" panose="02020603050405020304" pitchFamily="18" charset="-78"/>
              </a:endParaRPr>
            </a:p>
          </p:txBody>
        </p:sp>
      </p:grpSp>
      <p:grpSp>
        <p:nvGrpSpPr>
          <p:cNvPr id="95" name="Group 94"/>
          <p:cNvGrpSpPr/>
          <p:nvPr userDrawn="1"/>
        </p:nvGrpSpPr>
        <p:grpSpPr>
          <a:xfrm>
            <a:off x="5621384" y="7789995"/>
            <a:ext cx="688136" cy="822427"/>
            <a:chOff x="3003219" y="3599091"/>
            <a:chExt cx="3428538" cy="3940848"/>
          </a:xfrm>
        </p:grpSpPr>
        <p:sp>
          <p:nvSpPr>
            <p:cNvPr id="96" name="Hexagon 95"/>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7" name="Hexagon 4"/>
            <p:cNvSpPr txBox="1"/>
            <p:nvPr userDrawn="1"/>
          </p:nvSpPr>
          <p:spPr>
            <a:xfrm>
              <a:off x="3537500" y="4213208"/>
              <a:ext cx="2359976"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h</a:t>
              </a:r>
              <a:endParaRPr lang="en-US" sz="3600" kern="1200" dirty="0">
                <a:latin typeface="OCR A Extended" panose="02010509020102010303" pitchFamily="50" charset="0"/>
                <a:cs typeface="Andalus" panose="02020603050405020304" pitchFamily="18" charset="-78"/>
              </a:endParaRPr>
            </a:p>
          </p:txBody>
        </p:sp>
      </p:grpSp>
      <p:grpSp>
        <p:nvGrpSpPr>
          <p:cNvPr id="98" name="Group 97"/>
          <p:cNvGrpSpPr/>
          <p:nvPr userDrawn="1"/>
        </p:nvGrpSpPr>
        <p:grpSpPr>
          <a:xfrm>
            <a:off x="5992956" y="7178549"/>
            <a:ext cx="688136" cy="822427"/>
            <a:chOff x="3003219" y="3599091"/>
            <a:chExt cx="3428538" cy="3940848"/>
          </a:xfrm>
        </p:grpSpPr>
        <p:sp>
          <p:nvSpPr>
            <p:cNvPr id="99" name="Hexagon 98"/>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0" name="Hexagon 4"/>
            <p:cNvSpPr txBox="1"/>
            <p:nvPr userDrawn="1"/>
          </p:nvSpPr>
          <p:spPr>
            <a:xfrm>
              <a:off x="3537500" y="4213208"/>
              <a:ext cx="2359976"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n</a:t>
              </a:r>
              <a:endParaRPr lang="en-US" sz="3600" kern="1200" dirty="0">
                <a:latin typeface="OCR A Extended" panose="02010509020102010303" pitchFamily="50" charset="0"/>
                <a:cs typeface="Andalus" panose="02020603050405020304" pitchFamily="18" charset="-78"/>
              </a:endParaRPr>
            </a:p>
          </p:txBody>
        </p:sp>
      </p:grpSp>
      <p:grpSp>
        <p:nvGrpSpPr>
          <p:cNvPr id="101" name="Group 100"/>
          <p:cNvGrpSpPr/>
          <p:nvPr userDrawn="1"/>
        </p:nvGrpSpPr>
        <p:grpSpPr>
          <a:xfrm>
            <a:off x="6708416" y="7124019"/>
            <a:ext cx="688136" cy="822427"/>
            <a:chOff x="3003219" y="3599091"/>
            <a:chExt cx="3428538" cy="3940848"/>
          </a:xfrm>
        </p:grpSpPr>
        <p:sp>
          <p:nvSpPr>
            <p:cNvPr id="102" name="Hexagon 101"/>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3" name="Hexagon 4"/>
            <p:cNvSpPr txBox="1"/>
            <p:nvPr userDrawn="1"/>
          </p:nvSpPr>
          <p:spPr>
            <a:xfrm>
              <a:off x="3537500" y="4213208"/>
              <a:ext cx="2359976"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o</a:t>
              </a:r>
              <a:endParaRPr lang="en-US" sz="3600" kern="1200" dirty="0">
                <a:latin typeface="OCR A Extended" panose="02010509020102010303" pitchFamily="50" charset="0"/>
                <a:cs typeface="Andalus" panose="02020603050405020304" pitchFamily="18" charset="-78"/>
              </a:endParaRPr>
            </a:p>
          </p:txBody>
        </p:sp>
      </p:grpSp>
      <p:grpSp>
        <p:nvGrpSpPr>
          <p:cNvPr id="104" name="Group 103"/>
          <p:cNvGrpSpPr/>
          <p:nvPr userDrawn="1"/>
        </p:nvGrpSpPr>
        <p:grpSpPr>
          <a:xfrm>
            <a:off x="7052485" y="7777728"/>
            <a:ext cx="688136" cy="822427"/>
            <a:chOff x="3003219" y="3599091"/>
            <a:chExt cx="3428538" cy="3940848"/>
          </a:xfrm>
        </p:grpSpPr>
        <p:sp>
          <p:nvSpPr>
            <p:cNvPr id="105" name="Hexagon 104"/>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6" name="Hexagon 4"/>
            <p:cNvSpPr txBox="1"/>
            <p:nvPr userDrawn="1"/>
          </p:nvSpPr>
          <p:spPr>
            <a:xfrm>
              <a:off x="3537500" y="4213208"/>
              <a:ext cx="2359976"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l</a:t>
              </a:r>
              <a:endParaRPr lang="en-US" sz="3600" kern="1200" dirty="0">
                <a:latin typeface="OCR A Extended" panose="02010509020102010303" pitchFamily="50" charset="0"/>
                <a:cs typeface="Andalus" panose="02020603050405020304" pitchFamily="18" charset="-78"/>
              </a:endParaRPr>
            </a:p>
          </p:txBody>
        </p:sp>
      </p:grpSp>
      <p:grpSp>
        <p:nvGrpSpPr>
          <p:cNvPr id="107" name="Group 106"/>
          <p:cNvGrpSpPr/>
          <p:nvPr userDrawn="1"/>
        </p:nvGrpSpPr>
        <p:grpSpPr>
          <a:xfrm>
            <a:off x="6712956" y="8340428"/>
            <a:ext cx="688136" cy="822427"/>
            <a:chOff x="3003219" y="3599091"/>
            <a:chExt cx="3428538" cy="3940848"/>
          </a:xfrm>
        </p:grpSpPr>
        <p:sp>
          <p:nvSpPr>
            <p:cNvPr id="108" name="Hexagon 107"/>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9" name="Hexagon 4"/>
            <p:cNvSpPr txBox="1"/>
            <p:nvPr userDrawn="1"/>
          </p:nvSpPr>
          <p:spPr>
            <a:xfrm>
              <a:off x="3537500" y="4213208"/>
              <a:ext cx="2359976"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o</a:t>
              </a:r>
              <a:endParaRPr lang="en-US" sz="3600" kern="1200" dirty="0">
                <a:latin typeface="OCR A Extended" panose="02010509020102010303" pitchFamily="50" charset="0"/>
                <a:cs typeface="Andalus" panose="02020603050405020304" pitchFamily="18" charset="-78"/>
              </a:endParaRPr>
            </a:p>
          </p:txBody>
        </p:sp>
      </p:grpSp>
      <p:grpSp>
        <p:nvGrpSpPr>
          <p:cNvPr id="110" name="Group 109"/>
          <p:cNvGrpSpPr/>
          <p:nvPr userDrawn="1"/>
        </p:nvGrpSpPr>
        <p:grpSpPr>
          <a:xfrm>
            <a:off x="7046944" y="8983212"/>
            <a:ext cx="688136" cy="822427"/>
            <a:chOff x="3003219" y="3599091"/>
            <a:chExt cx="3428538" cy="3940848"/>
          </a:xfrm>
        </p:grpSpPr>
        <p:sp>
          <p:nvSpPr>
            <p:cNvPr id="111" name="Hexagon 110"/>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2" name="Hexagon 4"/>
            <p:cNvSpPr txBox="1"/>
            <p:nvPr userDrawn="1"/>
          </p:nvSpPr>
          <p:spPr>
            <a:xfrm>
              <a:off x="3537500" y="4213208"/>
              <a:ext cx="2359976"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g</a:t>
              </a:r>
              <a:endParaRPr lang="en-US" sz="3600" kern="1200" dirty="0">
                <a:latin typeface="OCR A Extended" panose="02010509020102010303" pitchFamily="50" charset="0"/>
                <a:cs typeface="Andalus" panose="02020603050405020304" pitchFamily="18" charset="-78"/>
              </a:endParaRPr>
            </a:p>
          </p:txBody>
        </p:sp>
      </p:grpSp>
      <p:grpSp>
        <p:nvGrpSpPr>
          <p:cNvPr id="116" name="Group 115"/>
          <p:cNvGrpSpPr/>
          <p:nvPr userDrawn="1"/>
        </p:nvGrpSpPr>
        <p:grpSpPr>
          <a:xfrm>
            <a:off x="3797766" y="12439515"/>
            <a:ext cx="688136" cy="822427"/>
            <a:chOff x="3003219" y="3599091"/>
            <a:chExt cx="3428538" cy="3940848"/>
          </a:xfrm>
        </p:grpSpPr>
        <p:sp>
          <p:nvSpPr>
            <p:cNvPr id="117" name="Hexagon 116"/>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8" name="Hexagon 4"/>
            <p:cNvSpPr txBox="1"/>
            <p:nvPr userDrawn="1"/>
          </p:nvSpPr>
          <p:spPr>
            <a:xfrm>
              <a:off x="3537500" y="4213208"/>
              <a:ext cx="2359976"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s</a:t>
              </a:r>
              <a:endParaRPr lang="en-US" sz="3600" kern="1200" dirty="0">
                <a:latin typeface="OCR A Extended" panose="02010509020102010303" pitchFamily="50" charset="0"/>
                <a:cs typeface="Andalus" panose="02020603050405020304" pitchFamily="18" charset="-78"/>
              </a:endParaRPr>
            </a:p>
          </p:txBody>
        </p:sp>
      </p:grpSp>
      <p:grpSp>
        <p:nvGrpSpPr>
          <p:cNvPr id="119" name="Group 118"/>
          <p:cNvGrpSpPr/>
          <p:nvPr userDrawn="1"/>
        </p:nvGrpSpPr>
        <p:grpSpPr>
          <a:xfrm>
            <a:off x="4103872" y="11745250"/>
            <a:ext cx="688136" cy="822427"/>
            <a:chOff x="3003219" y="3599091"/>
            <a:chExt cx="3428538" cy="3940848"/>
          </a:xfrm>
        </p:grpSpPr>
        <p:sp>
          <p:nvSpPr>
            <p:cNvPr id="120" name="Hexagon 119"/>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1" name="Hexagon 4"/>
            <p:cNvSpPr txBox="1"/>
            <p:nvPr userDrawn="1"/>
          </p:nvSpPr>
          <p:spPr>
            <a:xfrm>
              <a:off x="3537500" y="4213208"/>
              <a:ext cx="2359976"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s</a:t>
              </a:r>
              <a:endParaRPr lang="en-US" sz="3600" kern="1200" dirty="0">
                <a:latin typeface="OCR A Extended" panose="02010509020102010303" pitchFamily="50" charset="0"/>
                <a:cs typeface="Andalus" panose="02020603050405020304" pitchFamily="18" charset="-78"/>
              </a:endParaRPr>
            </a:p>
          </p:txBody>
        </p:sp>
      </p:grpSp>
      <p:grpSp>
        <p:nvGrpSpPr>
          <p:cNvPr id="122" name="Group 121"/>
          <p:cNvGrpSpPr/>
          <p:nvPr userDrawn="1"/>
        </p:nvGrpSpPr>
        <p:grpSpPr>
          <a:xfrm>
            <a:off x="4434392" y="11070966"/>
            <a:ext cx="688136" cy="822427"/>
            <a:chOff x="3003219" y="3599091"/>
            <a:chExt cx="3428538" cy="3940848"/>
          </a:xfrm>
        </p:grpSpPr>
        <p:sp>
          <p:nvSpPr>
            <p:cNvPr id="123" name="Hexagon 122"/>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4" name="Hexagon 4"/>
            <p:cNvSpPr txBox="1"/>
            <p:nvPr userDrawn="1"/>
          </p:nvSpPr>
          <p:spPr>
            <a:xfrm>
              <a:off x="3537500" y="4213208"/>
              <a:ext cx="2359976"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e</a:t>
              </a:r>
              <a:endParaRPr lang="en-US" sz="3600" kern="1200" dirty="0">
                <a:latin typeface="OCR A Extended" panose="02010509020102010303" pitchFamily="50" charset="0"/>
                <a:cs typeface="Andalus" panose="02020603050405020304" pitchFamily="18" charset="-78"/>
              </a:endParaRPr>
            </a:p>
          </p:txBody>
        </p:sp>
      </p:grpSp>
      <p:grpSp>
        <p:nvGrpSpPr>
          <p:cNvPr id="125" name="Group 124"/>
          <p:cNvGrpSpPr/>
          <p:nvPr userDrawn="1"/>
        </p:nvGrpSpPr>
        <p:grpSpPr>
          <a:xfrm>
            <a:off x="5128174" y="11099783"/>
            <a:ext cx="688136" cy="822427"/>
            <a:chOff x="3003219" y="3599091"/>
            <a:chExt cx="3428538" cy="3940848"/>
          </a:xfrm>
        </p:grpSpPr>
        <p:sp>
          <p:nvSpPr>
            <p:cNvPr id="126" name="Hexagon 125"/>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7" name="Hexagon 4"/>
            <p:cNvSpPr txBox="1"/>
            <p:nvPr userDrawn="1"/>
          </p:nvSpPr>
          <p:spPr>
            <a:xfrm>
              <a:off x="3537500" y="4213208"/>
              <a:ext cx="2359976"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s</a:t>
              </a:r>
              <a:endParaRPr lang="en-US" sz="3600" kern="1200" dirty="0">
                <a:latin typeface="OCR A Extended" panose="02010509020102010303" pitchFamily="50" charset="0"/>
                <a:cs typeface="Andalus" panose="02020603050405020304" pitchFamily="18" charset="-78"/>
              </a:endParaRPr>
            </a:p>
          </p:txBody>
        </p:sp>
      </p:grpSp>
      <p:grpSp>
        <p:nvGrpSpPr>
          <p:cNvPr id="128" name="Group 127"/>
          <p:cNvGrpSpPr/>
          <p:nvPr userDrawn="1"/>
        </p:nvGrpSpPr>
        <p:grpSpPr>
          <a:xfrm>
            <a:off x="5451334" y="11738122"/>
            <a:ext cx="688136" cy="822427"/>
            <a:chOff x="3003219" y="3599091"/>
            <a:chExt cx="3428538" cy="3940848"/>
          </a:xfrm>
        </p:grpSpPr>
        <p:sp>
          <p:nvSpPr>
            <p:cNvPr id="129" name="Hexagon 128"/>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0" name="Hexagon 4"/>
            <p:cNvSpPr txBox="1"/>
            <p:nvPr userDrawn="1"/>
          </p:nvSpPr>
          <p:spPr>
            <a:xfrm>
              <a:off x="3537500" y="4213208"/>
              <a:ext cx="2359976"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s</a:t>
              </a:r>
              <a:endParaRPr lang="en-US" sz="3600" kern="1200" dirty="0">
                <a:latin typeface="OCR A Extended" panose="02010509020102010303" pitchFamily="50" charset="0"/>
                <a:cs typeface="Andalus" panose="02020603050405020304" pitchFamily="18" charset="-78"/>
              </a:endParaRPr>
            </a:p>
          </p:txBody>
        </p:sp>
      </p:grpSp>
      <p:grpSp>
        <p:nvGrpSpPr>
          <p:cNvPr id="131" name="Group 130"/>
          <p:cNvGrpSpPr/>
          <p:nvPr userDrawn="1"/>
        </p:nvGrpSpPr>
        <p:grpSpPr>
          <a:xfrm>
            <a:off x="5121671" y="12362947"/>
            <a:ext cx="688136" cy="822427"/>
            <a:chOff x="3003219" y="3599091"/>
            <a:chExt cx="3428538" cy="3940848"/>
          </a:xfrm>
        </p:grpSpPr>
        <p:sp>
          <p:nvSpPr>
            <p:cNvPr id="132" name="Hexagon 131"/>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3" name="Hexagon 4"/>
            <p:cNvSpPr txBox="1"/>
            <p:nvPr userDrawn="1"/>
          </p:nvSpPr>
          <p:spPr>
            <a:xfrm>
              <a:off x="3537500" y="4213208"/>
              <a:ext cx="2359976"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m</a:t>
              </a:r>
              <a:endParaRPr lang="en-US" sz="3600" kern="1200" dirty="0">
                <a:latin typeface="OCR A Extended" panose="02010509020102010303" pitchFamily="50" charset="0"/>
                <a:cs typeface="Andalus" panose="02020603050405020304" pitchFamily="18" charset="-78"/>
              </a:endParaRPr>
            </a:p>
          </p:txBody>
        </p:sp>
      </p:grpSp>
      <p:grpSp>
        <p:nvGrpSpPr>
          <p:cNvPr id="134" name="Group 133"/>
          <p:cNvGrpSpPr/>
          <p:nvPr userDrawn="1"/>
        </p:nvGrpSpPr>
        <p:grpSpPr>
          <a:xfrm>
            <a:off x="5491576" y="13012142"/>
            <a:ext cx="688136" cy="822427"/>
            <a:chOff x="3003219" y="3599091"/>
            <a:chExt cx="3428538" cy="3940848"/>
          </a:xfrm>
        </p:grpSpPr>
        <p:sp>
          <p:nvSpPr>
            <p:cNvPr id="135" name="Hexagon 134"/>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6" name="Hexagon 4"/>
            <p:cNvSpPr txBox="1"/>
            <p:nvPr userDrawn="1"/>
          </p:nvSpPr>
          <p:spPr>
            <a:xfrm>
              <a:off x="3537500" y="4213208"/>
              <a:ext cx="2359976"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e</a:t>
              </a:r>
              <a:endParaRPr lang="en-US" sz="3600" kern="1200" dirty="0">
                <a:latin typeface="OCR A Extended" panose="02010509020102010303" pitchFamily="50" charset="0"/>
                <a:cs typeface="Andalus" panose="02020603050405020304" pitchFamily="18" charset="-78"/>
              </a:endParaRPr>
            </a:p>
          </p:txBody>
        </p:sp>
      </p:grpSp>
      <p:grpSp>
        <p:nvGrpSpPr>
          <p:cNvPr id="137" name="Group 136"/>
          <p:cNvGrpSpPr/>
          <p:nvPr userDrawn="1"/>
        </p:nvGrpSpPr>
        <p:grpSpPr>
          <a:xfrm>
            <a:off x="6182245" y="12992139"/>
            <a:ext cx="688136" cy="822427"/>
            <a:chOff x="3003219" y="3599091"/>
            <a:chExt cx="3428538" cy="3940848"/>
          </a:xfrm>
        </p:grpSpPr>
        <p:sp>
          <p:nvSpPr>
            <p:cNvPr id="138" name="Hexagon 137"/>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9" name="Hexagon 4"/>
            <p:cNvSpPr txBox="1"/>
            <p:nvPr userDrawn="1"/>
          </p:nvSpPr>
          <p:spPr>
            <a:xfrm>
              <a:off x="3537500" y="4213208"/>
              <a:ext cx="2359976"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n</a:t>
              </a:r>
              <a:endParaRPr lang="en-US" sz="3600" kern="1200" dirty="0">
                <a:latin typeface="OCR A Extended" panose="02010509020102010303" pitchFamily="50" charset="0"/>
                <a:cs typeface="Andalus" panose="02020603050405020304" pitchFamily="18" charset="-78"/>
              </a:endParaRPr>
            </a:p>
          </p:txBody>
        </p:sp>
      </p:grpSp>
      <p:grpSp>
        <p:nvGrpSpPr>
          <p:cNvPr id="143" name="Group 142"/>
          <p:cNvGrpSpPr/>
          <p:nvPr userDrawn="1"/>
        </p:nvGrpSpPr>
        <p:grpSpPr>
          <a:xfrm>
            <a:off x="5777931" y="14286161"/>
            <a:ext cx="688136" cy="822427"/>
            <a:chOff x="3003219" y="3599091"/>
            <a:chExt cx="3428538" cy="3940848"/>
          </a:xfrm>
        </p:grpSpPr>
        <p:sp>
          <p:nvSpPr>
            <p:cNvPr id="144" name="Hexagon 143"/>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5" name="Hexagon 4"/>
            <p:cNvSpPr txBox="1"/>
            <p:nvPr userDrawn="1"/>
          </p:nvSpPr>
          <p:spPr>
            <a:xfrm>
              <a:off x="3537502" y="4213209"/>
              <a:ext cx="2359977"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l</a:t>
              </a:r>
              <a:endParaRPr lang="en-US" sz="3600" kern="1200" dirty="0">
                <a:latin typeface="OCR A Extended" panose="02010509020102010303" pitchFamily="50" charset="0"/>
                <a:cs typeface="Andalus" panose="02020603050405020304" pitchFamily="18" charset="-78"/>
              </a:endParaRPr>
            </a:p>
          </p:txBody>
        </p:sp>
      </p:grpSp>
      <p:grpSp>
        <p:nvGrpSpPr>
          <p:cNvPr id="146" name="Group 145"/>
          <p:cNvGrpSpPr/>
          <p:nvPr userDrawn="1"/>
        </p:nvGrpSpPr>
        <p:grpSpPr>
          <a:xfrm>
            <a:off x="6082778" y="14946025"/>
            <a:ext cx="688136" cy="822427"/>
            <a:chOff x="3003219" y="3599091"/>
            <a:chExt cx="3428538" cy="3940848"/>
          </a:xfrm>
        </p:grpSpPr>
        <p:sp>
          <p:nvSpPr>
            <p:cNvPr id="147" name="Hexagon 146"/>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8" name="Hexagon 4"/>
            <p:cNvSpPr txBox="1"/>
            <p:nvPr userDrawn="1"/>
          </p:nvSpPr>
          <p:spPr>
            <a:xfrm>
              <a:off x="3537500" y="4213208"/>
              <a:ext cx="2359976"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a</a:t>
              </a:r>
              <a:endParaRPr lang="en-US" sz="3600" kern="1200" dirty="0">
                <a:latin typeface="OCR A Extended" panose="02010509020102010303" pitchFamily="50" charset="0"/>
                <a:cs typeface="Andalus" panose="02020603050405020304" pitchFamily="18" charset="-78"/>
              </a:endParaRPr>
            </a:p>
          </p:txBody>
        </p:sp>
      </p:grpSp>
      <p:grpSp>
        <p:nvGrpSpPr>
          <p:cNvPr id="149" name="Group 148"/>
          <p:cNvGrpSpPr/>
          <p:nvPr userDrawn="1"/>
        </p:nvGrpSpPr>
        <p:grpSpPr>
          <a:xfrm>
            <a:off x="5747139" y="15612540"/>
            <a:ext cx="688136" cy="822427"/>
            <a:chOff x="3003219" y="3599091"/>
            <a:chExt cx="3428538" cy="3940848"/>
          </a:xfrm>
        </p:grpSpPr>
        <p:sp>
          <p:nvSpPr>
            <p:cNvPr id="150" name="Hexagon 149"/>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1" name="Hexagon 4"/>
            <p:cNvSpPr txBox="1"/>
            <p:nvPr userDrawn="1"/>
          </p:nvSpPr>
          <p:spPr>
            <a:xfrm>
              <a:off x="3537502" y="4213209"/>
              <a:ext cx="2359977"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t</a:t>
              </a:r>
              <a:endParaRPr lang="en-US" sz="3600" kern="1200" dirty="0">
                <a:latin typeface="OCR A Extended" panose="02010509020102010303" pitchFamily="50" charset="0"/>
                <a:cs typeface="Andalus" panose="02020603050405020304" pitchFamily="18" charset="-78"/>
              </a:endParaRPr>
            </a:p>
          </p:txBody>
        </p:sp>
      </p:grpSp>
      <p:grpSp>
        <p:nvGrpSpPr>
          <p:cNvPr id="152" name="Group 151"/>
          <p:cNvGrpSpPr/>
          <p:nvPr userDrawn="1"/>
        </p:nvGrpSpPr>
        <p:grpSpPr>
          <a:xfrm>
            <a:off x="6092017" y="16270788"/>
            <a:ext cx="688136" cy="822427"/>
            <a:chOff x="3003219" y="3599091"/>
            <a:chExt cx="3428538" cy="3940848"/>
          </a:xfrm>
        </p:grpSpPr>
        <p:sp>
          <p:nvSpPr>
            <p:cNvPr id="153" name="Hexagon 152"/>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4" name="Hexagon 4"/>
            <p:cNvSpPr txBox="1"/>
            <p:nvPr userDrawn="1"/>
          </p:nvSpPr>
          <p:spPr>
            <a:xfrm>
              <a:off x="3537502" y="4213209"/>
              <a:ext cx="2359977"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f</a:t>
              </a:r>
              <a:endParaRPr lang="en-US" sz="3600" kern="1200" dirty="0">
                <a:latin typeface="OCR A Extended" panose="02010509020102010303" pitchFamily="50" charset="0"/>
                <a:cs typeface="Andalus" panose="02020603050405020304" pitchFamily="18" charset="-78"/>
              </a:endParaRPr>
            </a:p>
          </p:txBody>
        </p:sp>
      </p:grpSp>
      <p:grpSp>
        <p:nvGrpSpPr>
          <p:cNvPr id="155" name="Group 154"/>
          <p:cNvGrpSpPr/>
          <p:nvPr userDrawn="1"/>
        </p:nvGrpSpPr>
        <p:grpSpPr>
          <a:xfrm>
            <a:off x="6795809" y="16270788"/>
            <a:ext cx="688136" cy="822427"/>
            <a:chOff x="3003219" y="3599091"/>
            <a:chExt cx="3428538" cy="3940848"/>
          </a:xfrm>
        </p:grpSpPr>
        <p:sp>
          <p:nvSpPr>
            <p:cNvPr id="156" name="Hexagon 155"/>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7" name="Hexagon 4"/>
            <p:cNvSpPr txBox="1"/>
            <p:nvPr userDrawn="1"/>
          </p:nvSpPr>
          <p:spPr>
            <a:xfrm>
              <a:off x="3537502" y="4213209"/>
              <a:ext cx="2359977"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o</a:t>
              </a:r>
              <a:endParaRPr lang="en-US" sz="3600" kern="1200" dirty="0">
                <a:latin typeface="OCR A Extended" panose="02010509020102010303" pitchFamily="50" charset="0"/>
                <a:cs typeface="Andalus" panose="02020603050405020304" pitchFamily="18" charset="-78"/>
              </a:endParaRPr>
            </a:p>
          </p:txBody>
        </p:sp>
      </p:grpSp>
      <p:grpSp>
        <p:nvGrpSpPr>
          <p:cNvPr id="158" name="Group 157"/>
          <p:cNvGrpSpPr/>
          <p:nvPr userDrawn="1"/>
        </p:nvGrpSpPr>
        <p:grpSpPr>
          <a:xfrm>
            <a:off x="7123386" y="15636956"/>
            <a:ext cx="688136" cy="822427"/>
            <a:chOff x="3003219" y="3599091"/>
            <a:chExt cx="3428538" cy="3940848"/>
          </a:xfrm>
        </p:grpSpPr>
        <p:sp>
          <p:nvSpPr>
            <p:cNvPr id="159" name="Hexagon 158"/>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0" name="Hexagon 4"/>
            <p:cNvSpPr txBox="1"/>
            <p:nvPr userDrawn="1"/>
          </p:nvSpPr>
          <p:spPr>
            <a:xfrm>
              <a:off x="3537500" y="4213208"/>
              <a:ext cx="2359976"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r</a:t>
              </a:r>
              <a:endParaRPr lang="en-US" sz="3600" kern="1200" dirty="0">
                <a:latin typeface="OCR A Extended" panose="02010509020102010303" pitchFamily="50" charset="0"/>
                <a:cs typeface="Andalus" panose="02020603050405020304" pitchFamily="18" charset="-78"/>
              </a:endParaRPr>
            </a:p>
          </p:txBody>
        </p:sp>
      </p:grpSp>
      <p:grpSp>
        <p:nvGrpSpPr>
          <p:cNvPr id="161" name="Group 160"/>
          <p:cNvGrpSpPr/>
          <p:nvPr userDrawn="1"/>
        </p:nvGrpSpPr>
        <p:grpSpPr>
          <a:xfrm>
            <a:off x="6810110" y="14967107"/>
            <a:ext cx="688136" cy="822427"/>
            <a:chOff x="3003219" y="3599091"/>
            <a:chExt cx="3428538" cy="3940848"/>
          </a:xfrm>
        </p:grpSpPr>
        <p:sp>
          <p:nvSpPr>
            <p:cNvPr id="162" name="Hexagon 161"/>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3" name="Hexagon 4"/>
            <p:cNvSpPr txBox="1"/>
            <p:nvPr userDrawn="1"/>
          </p:nvSpPr>
          <p:spPr>
            <a:xfrm>
              <a:off x="3537500" y="4213208"/>
              <a:ext cx="2359976"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m</a:t>
              </a:r>
              <a:endParaRPr lang="en-US" sz="3600" kern="1200" dirty="0">
                <a:latin typeface="OCR A Extended" panose="02010509020102010303" pitchFamily="50" charset="0"/>
                <a:cs typeface="Andalus" panose="02020603050405020304" pitchFamily="18" charset="-78"/>
              </a:endParaRPr>
            </a:p>
          </p:txBody>
        </p:sp>
      </p:grpSp>
      <p:pic>
        <p:nvPicPr>
          <p:cNvPr id="165" name="Picture 164" descr="BEMscape Models 2.png"/>
          <p:cNvPicPr>
            <a:picLocks noChangeAspect="1"/>
          </p:cNvPicPr>
          <p:nvPr userDrawn="1"/>
        </p:nvPicPr>
        <p:blipFill>
          <a:blip r:embed="rId5" cstate="screen">
            <a:extLst>
              <a:ext uri="{BEBA8EAE-BF5A-486C-A8C5-ECC9F3942E4B}">
                <a14:imgProps xmlns:a14="http://schemas.microsoft.com/office/drawing/2010/main">
                  <a14:imgLayer r:embed="rId12">
                    <a14:imgEffect>
                      <a14:backgroundRemoval t="0" b="92635" l="1667" r="99267"/>
                    </a14:imgEffect>
                  </a14:imgLayer>
                </a14:imgProps>
              </a:ext>
              <a:ext uri="{28A0092B-C50C-407E-A947-70E740481C1C}">
                <a14:useLocalDpi xmlns:a14="http://schemas.microsoft.com/office/drawing/2010/main"/>
              </a:ext>
            </a:extLst>
          </a:blip>
          <a:stretch>
            <a:fillRect/>
          </a:stretch>
        </p:blipFill>
        <p:spPr>
          <a:xfrm flipH="1">
            <a:off x="6567021" y="3659098"/>
            <a:ext cx="4775039" cy="2245657"/>
          </a:xfrm>
          <a:prstGeom prst="rect">
            <a:avLst/>
          </a:prstGeom>
        </p:spPr>
      </p:pic>
      <p:pic>
        <p:nvPicPr>
          <p:cNvPr id="1030" name="Picture 6" descr="https://www.buildingenergysoftwaretools.com/files/openstudio_logo_900x900.jp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100292" y="17603585"/>
            <a:ext cx="1310996" cy="13109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bgasparotto.com/wp-content/uploads/2016/03/ruby-logo.pn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830119" y="17538046"/>
            <a:ext cx="1478554" cy="129373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seeklogo.com/images/S/sketchup-logo-5248E6166E-seeklogo.com.pn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548817" y="18657959"/>
            <a:ext cx="1315928" cy="14251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tr1.cbsistatic.com/hub/i/r/2016/08/03/78fd9253-5cce-47e0-8961-77460e957405/thumbnail/768x432/292115587a93c284daeca60adfa85998/icon-cloud-aws.png"/>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9738357" y="18746447"/>
            <a:ext cx="2219049" cy="124821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azuqua.com/wp-content/uploads/2017/06/AppLogo_Docker.png"/>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2342868" y="18737801"/>
            <a:ext cx="1295948" cy="1295948"/>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024"/>
          <p:cNvPicPr>
            <a:picLocks noChangeAspect="1"/>
          </p:cNvPicPr>
          <p:nvPr userDrawn="1"/>
        </p:nvPicPr>
        <p:blipFill>
          <a:blip r:embed="rId18"/>
          <a:stretch>
            <a:fillRect/>
          </a:stretch>
        </p:blipFill>
        <p:spPr>
          <a:xfrm>
            <a:off x="11207649" y="17661238"/>
            <a:ext cx="3300904" cy="996721"/>
          </a:xfrm>
          <a:prstGeom prst="rect">
            <a:avLst/>
          </a:prstGeom>
        </p:spPr>
      </p:pic>
      <p:pic>
        <p:nvPicPr>
          <p:cNvPr id="1050" name="Picture 26" descr="https://www.rsmeans.com/products/enterprise-solutions/rsmeans_data_from_gordian_rgb.aspx"/>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15062207" y="17661238"/>
            <a:ext cx="3935744" cy="966939"/>
          </a:xfrm>
          <a:prstGeom prst="rect">
            <a:avLst/>
          </a:prstGeom>
          <a:noFill/>
          <a:extLst>
            <a:ext uri="{909E8E84-426E-40DD-AFC4-6F175D3DCCD1}">
              <a14:hiddenFill xmlns:a14="http://schemas.microsoft.com/office/drawing/2010/main">
                <a:solidFill>
                  <a:srgbClr val="FFFFFF"/>
                </a:solidFill>
              </a14:hiddenFill>
            </a:ext>
          </a:extLst>
        </p:spPr>
      </p:pic>
      <p:sp>
        <p:nvSpPr>
          <p:cNvPr id="182" name="Rectangle 181"/>
          <p:cNvSpPr/>
          <p:nvPr userDrawn="1"/>
        </p:nvSpPr>
        <p:spPr>
          <a:xfrm>
            <a:off x="5395815" y="10748045"/>
            <a:ext cx="13680000" cy="140400"/>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3" name="Rectangle 182"/>
          <p:cNvSpPr/>
          <p:nvPr userDrawn="1"/>
        </p:nvSpPr>
        <p:spPr>
          <a:xfrm>
            <a:off x="5371319" y="6592317"/>
            <a:ext cx="12240000" cy="141952"/>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4" name="Rectangle 183"/>
          <p:cNvSpPr/>
          <p:nvPr userDrawn="1"/>
        </p:nvSpPr>
        <p:spPr>
          <a:xfrm>
            <a:off x="5569340" y="13764370"/>
            <a:ext cx="15120000" cy="140400"/>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5" name="Rectangle 184"/>
          <p:cNvSpPr/>
          <p:nvPr userDrawn="1"/>
        </p:nvSpPr>
        <p:spPr>
          <a:xfrm flipV="1">
            <a:off x="5371318" y="17361839"/>
            <a:ext cx="16560000" cy="140400"/>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64" name="Group 163"/>
          <p:cNvGrpSpPr/>
          <p:nvPr userDrawn="1"/>
        </p:nvGrpSpPr>
        <p:grpSpPr>
          <a:xfrm>
            <a:off x="6712957" y="9591727"/>
            <a:ext cx="688136" cy="822427"/>
            <a:chOff x="3003219" y="3599091"/>
            <a:chExt cx="3428538" cy="3940848"/>
          </a:xfrm>
        </p:grpSpPr>
        <p:sp>
          <p:nvSpPr>
            <p:cNvPr id="166" name="Hexagon 165"/>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7" name="Hexagon 4"/>
            <p:cNvSpPr txBox="1"/>
            <p:nvPr userDrawn="1"/>
          </p:nvSpPr>
          <p:spPr>
            <a:xfrm>
              <a:off x="3537500" y="4213208"/>
              <a:ext cx="2359976"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y</a:t>
              </a:r>
              <a:endParaRPr lang="en-US" sz="3600" kern="1200" dirty="0">
                <a:latin typeface="OCR A Extended" panose="02010509020102010303" pitchFamily="50" charset="0"/>
                <a:cs typeface="Andalus" panose="02020603050405020304" pitchFamily="18" charset="-78"/>
              </a:endParaRPr>
            </a:p>
          </p:txBody>
        </p:sp>
      </p:grpSp>
      <p:sp>
        <p:nvSpPr>
          <p:cNvPr id="11" name="Rectangle 10"/>
          <p:cNvSpPr/>
          <p:nvPr userDrawn="1"/>
        </p:nvSpPr>
        <p:spPr>
          <a:xfrm>
            <a:off x="12020508" y="3994459"/>
            <a:ext cx="1130482" cy="1323439"/>
          </a:xfrm>
          <a:prstGeom prst="rect">
            <a:avLst/>
          </a:prstGeom>
          <a:noFill/>
        </p:spPr>
        <p:txBody>
          <a:bodyPr wrap="square" lIns="91440" tIns="45720" rIns="91440" bIns="45720">
            <a:spAutoFit/>
          </a:bodyPr>
          <a:lstStyle/>
          <a:p>
            <a:pPr algn="ctr"/>
            <a:r>
              <a:rPr lang="en-US" sz="8000" b="1" cap="none" spc="0" dirty="0" smtClean="0">
                <a:ln w="22225">
                  <a:solidFill>
                    <a:schemeClr val="accent2"/>
                  </a:solidFill>
                  <a:prstDash val="solid"/>
                </a:ln>
                <a:solidFill>
                  <a:schemeClr val="accent1"/>
                </a:solidFill>
                <a:effectLst/>
              </a:rPr>
              <a:t>X</a:t>
            </a:r>
            <a:endParaRPr lang="en-US" sz="8000" b="1" cap="none" spc="0" dirty="0">
              <a:ln w="22225">
                <a:solidFill>
                  <a:schemeClr val="accent2"/>
                </a:solidFill>
                <a:prstDash val="solid"/>
              </a:ln>
              <a:solidFill>
                <a:schemeClr val="accent1"/>
              </a:solidFill>
              <a:effectLst/>
            </a:endParaRPr>
          </a:p>
        </p:txBody>
      </p:sp>
      <p:sp>
        <p:nvSpPr>
          <p:cNvPr id="12" name="Rectangle 11"/>
          <p:cNvSpPr/>
          <p:nvPr userDrawn="1"/>
        </p:nvSpPr>
        <p:spPr>
          <a:xfrm>
            <a:off x="5893512" y="5831850"/>
            <a:ext cx="6046848" cy="584775"/>
          </a:xfrm>
          <a:prstGeom prst="rect">
            <a:avLst/>
          </a:prstGeom>
        </p:spPr>
        <p:txBody>
          <a:bodyPr wrap="none">
            <a:spAutoFit/>
          </a:bodyPr>
          <a:lstStyle/>
          <a:p>
            <a:r>
              <a:rPr lang="en-CA" sz="3200" b="1" cap="none" spc="50" baseline="0" dirty="0" smtClean="0">
                <a:ln w="9525" cmpd="sng">
                  <a:solidFill>
                    <a:schemeClr val="accent1"/>
                  </a:solidFill>
                  <a:prstDash val="solid"/>
                </a:ln>
                <a:solidFill>
                  <a:schemeClr val="tx1">
                    <a:lumMod val="50000"/>
                    <a:lumOff val="50000"/>
                  </a:schemeClr>
                </a:solidFill>
                <a:effectLst>
                  <a:glow rad="38100">
                    <a:schemeClr val="accent1">
                      <a:alpha val="40000"/>
                    </a:schemeClr>
                  </a:glow>
                </a:effectLst>
                <a:latin typeface="OCR A Extended" panose="02010509020102010303" pitchFamily="50" charset="0"/>
              </a:rPr>
              <a:t>16 Building Archetypes </a:t>
            </a:r>
            <a:endParaRPr lang="en-CA" sz="3200" dirty="0">
              <a:solidFill>
                <a:schemeClr val="tx1">
                  <a:lumMod val="50000"/>
                  <a:lumOff val="50000"/>
                </a:schemeClr>
              </a:solidFill>
            </a:endParaRPr>
          </a:p>
        </p:txBody>
      </p:sp>
      <p:sp>
        <p:nvSpPr>
          <p:cNvPr id="13" name="Rectangle 12"/>
          <p:cNvSpPr/>
          <p:nvPr userDrawn="1"/>
        </p:nvSpPr>
        <p:spPr>
          <a:xfrm>
            <a:off x="12090730" y="5857012"/>
            <a:ext cx="11229262"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2800" b="1" cap="none" spc="50" baseline="0" dirty="0" smtClean="0">
                <a:ln w="9525" cmpd="sng">
                  <a:solidFill>
                    <a:schemeClr val="accent1"/>
                  </a:solidFill>
                  <a:prstDash val="solid"/>
                </a:ln>
                <a:solidFill>
                  <a:schemeClr val="tx1">
                    <a:lumMod val="50000"/>
                    <a:lumOff val="50000"/>
                  </a:schemeClr>
                </a:solidFill>
                <a:effectLst>
                  <a:glow rad="38100">
                    <a:schemeClr val="accent1">
                      <a:alpha val="40000"/>
                    </a:schemeClr>
                  </a:glow>
                </a:effectLst>
                <a:latin typeface="OCR A Extended" panose="02010509020102010303" pitchFamily="50" charset="0"/>
              </a:rPr>
              <a:t>~70 Weather Data Locations Across Canada</a:t>
            </a:r>
            <a:endParaRPr lang="en-CA" sz="2800" b="1" cap="none" spc="0" baseline="0" dirty="0" smtClean="0">
              <a:ln/>
              <a:solidFill>
                <a:schemeClr val="tx1">
                  <a:lumMod val="50000"/>
                  <a:lumOff val="50000"/>
                </a:schemeClr>
              </a:solidFill>
              <a:effectLst/>
              <a:latin typeface="OCR A Extended" panose="02010509020102010303" pitchFamily="50" charset="0"/>
            </a:endParaRPr>
          </a:p>
        </p:txBody>
      </p:sp>
      <p:sp>
        <p:nvSpPr>
          <p:cNvPr id="176" name="Rectangle 175"/>
          <p:cNvSpPr/>
          <p:nvPr userDrawn="1"/>
        </p:nvSpPr>
        <p:spPr>
          <a:xfrm>
            <a:off x="18997951" y="3748239"/>
            <a:ext cx="1130482" cy="1569660"/>
          </a:xfrm>
          <a:prstGeom prst="rect">
            <a:avLst/>
          </a:prstGeom>
          <a:noFill/>
        </p:spPr>
        <p:txBody>
          <a:bodyPr wrap="square" lIns="91440" tIns="45720" rIns="91440" bIns="45720">
            <a:spAutoFit/>
          </a:bodyPr>
          <a:lstStyle/>
          <a:p>
            <a:pPr algn="ctr"/>
            <a:r>
              <a:rPr lang="en-US" sz="9600" b="1" cap="none" spc="0" dirty="0" smtClean="0">
                <a:ln w="22225">
                  <a:solidFill>
                    <a:schemeClr val="accent2"/>
                  </a:solidFill>
                  <a:prstDash val="solid"/>
                </a:ln>
                <a:solidFill>
                  <a:schemeClr val="accent1"/>
                </a:solidFill>
                <a:effectLst/>
              </a:rPr>
              <a:t>=</a:t>
            </a:r>
            <a:endParaRPr lang="en-US" sz="9600" b="1" cap="none" spc="0" dirty="0">
              <a:ln w="22225">
                <a:solidFill>
                  <a:schemeClr val="accent2"/>
                </a:solidFill>
                <a:prstDash val="solid"/>
              </a:ln>
              <a:solidFill>
                <a:schemeClr val="accent1"/>
              </a:solidFill>
              <a:effectLst/>
            </a:endParaRPr>
          </a:p>
        </p:txBody>
      </p:sp>
      <p:pic>
        <p:nvPicPr>
          <p:cNvPr id="177" name="Picture 176" descr="BEMscape Models 2.png"/>
          <p:cNvPicPr>
            <a:picLocks noChangeAspect="1"/>
          </p:cNvPicPr>
          <p:nvPr userDrawn="1"/>
        </p:nvPicPr>
        <p:blipFill>
          <a:blip r:embed="rId5" cstate="screen">
            <a:extLst>
              <a:ext uri="{BEBA8EAE-BF5A-486C-A8C5-ECC9F3942E4B}">
                <a14:imgProps xmlns:a14="http://schemas.microsoft.com/office/drawing/2010/main">
                  <a14:imgLayer r:embed="rId12">
                    <a14:imgEffect>
                      <a14:backgroundRemoval t="0" b="92635" l="1667" r="99267"/>
                    </a14:imgEffect>
                  </a14:imgLayer>
                </a14:imgProps>
              </a:ext>
              <a:ext uri="{28A0092B-C50C-407E-A947-70E740481C1C}">
                <a14:useLocalDpi xmlns:a14="http://schemas.microsoft.com/office/drawing/2010/main"/>
              </a:ext>
            </a:extLst>
          </a:blip>
          <a:stretch>
            <a:fillRect/>
          </a:stretch>
        </p:blipFill>
        <p:spPr>
          <a:xfrm flipH="1">
            <a:off x="21048324" y="4600700"/>
            <a:ext cx="1297467" cy="610187"/>
          </a:xfrm>
          <a:prstGeom prst="rect">
            <a:avLst/>
          </a:prstGeom>
        </p:spPr>
      </p:pic>
      <p:pic>
        <p:nvPicPr>
          <p:cNvPr id="178" name="Picture 177" descr="BEMscape Models 2.png"/>
          <p:cNvPicPr>
            <a:picLocks noChangeAspect="1"/>
          </p:cNvPicPr>
          <p:nvPr userDrawn="1"/>
        </p:nvPicPr>
        <p:blipFill>
          <a:blip r:embed="rId5" cstate="screen">
            <a:extLst>
              <a:ext uri="{BEBA8EAE-BF5A-486C-A8C5-ECC9F3942E4B}">
                <a14:imgProps xmlns:a14="http://schemas.microsoft.com/office/drawing/2010/main">
                  <a14:imgLayer r:embed="rId12">
                    <a14:imgEffect>
                      <a14:backgroundRemoval t="0" b="92635" l="1667" r="99267"/>
                    </a14:imgEffect>
                  </a14:imgLayer>
                </a14:imgProps>
              </a:ext>
              <a:ext uri="{28A0092B-C50C-407E-A947-70E740481C1C}">
                <a14:useLocalDpi xmlns:a14="http://schemas.microsoft.com/office/drawing/2010/main"/>
              </a:ext>
            </a:extLst>
          </a:blip>
          <a:stretch>
            <a:fillRect/>
          </a:stretch>
        </p:blipFill>
        <p:spPr>
          <a:xfrm flipH="1">
            <a:off x="23109431" y="4102053"/>
            <a:ext cx="1297467" cy="610187"/>
          </a:xfrm>
          <a:prstGeom prst="rect">
            <a:avLst/>
          </a:prstGeom>
        </p:spPr>
      </p:pic>
      <p:pic>
        <p:nvPicPr>
          <p:cNvPr id="179" name="Picture 178" descr="BEMscape Models 2.png"/>
          <p:cNvPicPr>
            <a:picLocks noChangeAspect="1"/>
          </p:cNvPicPr>
          <p:nvPr userDrawn="1"/>
        </p:nvPicPr>
        <p:blipFill>
          <a:blip r:embed="rId5" cstate="screen">
            <a:extLst>
              <a:ext uri="{BEBA8EAE-BF5A-486C-A8C5-ECC9F3942E4B}">
                <a14:imgProps xmlns:a14="http://schemas.microsoft.com/office/drawing/2010/main">
                  <a14:imgLayer r:embed="rId12">
                    <a14:imgEffect>
                      <a14:backgroundRemoval t="0" b="92635" l="1667" r="99267"/>
                    </a14:imgEffect>
                  </a14:imgLayer>
                </a14:imgProps>
              </a:ext>
              <a:ext uri="{28A0092B-C50C-407E-A947-70E740481C1C}">
                <a14:useLocalDpi xmlns:a14="http://schemas.microsoft.com/office/drawing/2010/main"/>
              </a:ext>
            </a:extLst>
          </a:blip>
          <a:stretch>
            <a:fillRect/>
          </a:stretch>
        </p:blipFill>
        <p:spPr>
          <a:xfrm flipH="1">
            <a:off x="21187463" y="2773119"/>
            <a:ext cx="1297467" cy="610187"/>
          </a:xfrm>
          <a:prstGeom prst="rect">
            <a:avLst/>
          </a:prstGeom>
        </p:spPr>
      </p:pic>
      <p:pic>
        <p:nvPicPr>
          <p:cNvPr id="180" name="Picture 179" descr="BEMscape Models 2.png"/>
          <p:cNvPicPr>
            <a:picLocks noChangeAspect="1"/>
          </p:cNvPicPr>
          <p:nvPr userDrawn="1"/>
        </p:nvPicPr>
        <p:blipFill>
          <a:blip r:embed="rId5" cstate="screen">
            <a:extLst>
              <a:ext uri="{BEBA8EAE-BF5A-486C-A8C5-ECC9F3942E4B}">
                <a14:imgProps xmlns:a14="http://schemas.microsoft.com/office/drawing/2010/main">
                  <a14:imgLayer r:embed="rId12">
                    <a14:imgEffect>
                      <a14:backgroundRemoval t="0" b="92635" l="1667" r="99267"/>
                    </a14:imgEffect>
                  </a14:imgLayer>
                </a14:imgProps>
              </a:ext>
              <a:ext uri="{28A0092B-C50C-407E-A947-70E740481C1C}">
                <a14:useLocalDpi xmlns:a14="http://schemas.microsoft.com/office/drawing/2010/main"/>
              </a:ext>
            </a:extLst>
          </a:blip>
          <a:stretch>
            <a:fillRect/>
          </a:stretch>
        </p:blipFill>
        <p:spPr>
          <a:xfrm flipH="1">
            <a:off x="24655492" y="5877671"/>
            <a:ext cx="1297467" cy="610187"/>
          </a:xfrm>
          <a:prstGeom prst="rect">
            <a:avLst/>
          </a:prstGeom>
        </p:spPr>
      </p:pic>
      <p:pic>
        <p:nvPicPr>
          <p:cNvPr id="181" name="Picture 180" descr="BEMscape Models 2.png"/>
          <p:cNvPicPr>
            <a:picLocks noChangeAspect="1"/>
          </p:cNvPicPr>
          <p:nvPr userDrawn="1"/>
        </p:nvPicPr>
        <p:blipFill>
          <a:blip r:embed="rId5" cstate="screen">
            <a:extLst>
              <a:ext uri="{BEBA8EAE-BF5A-486C-A8C5-ECC9F3942E4B}">
                <a14:imgProps xmlns:a14="http://schemas.microsoft.com/office/drawing/2010/main">
                  <a14:imgLayer r:embed="rId12">
                    <a14:imgEffect>
                      <a14:backgroundRemoval t="0" b="92635" l="1667" r="99267"/>
                    </a14:imgEffect>
                  </a14:imgLayer>
                </a14:imgProps>
              </a:ext>
              <a:ext uri="{28A0092B-C50C-407E-A947-70E740481C1C}">
                <a14:useLocalDpi xmlns:a14="http://schemas.microsoft.com/office/drawing/2010/main"/>
              </a:ext>
            </a:extLst>
          </a:blip>
          <a:stretch>
            <a:fillRect/>
          </a:stretch>
        </p:blipFill>
        <p:spPr>
          <a:xfrm flipH="1">
            <a:off x="28397483" y="5243764"/>
            <a:ext cx="1297467" cy="610187"/>
          </a:xfrm>
          <a:prstGeom prst="rect">
            <a:avLst/>
          </a:prstGeom>
        </p:spPr>
      </p:pic>
      <p:pic>
        <p:nvPicPr>
          <p:cNvPr id="186" name="Picture 185" descr="BEMscape Models 2.png"/>
          <p:cNvPicPr>
            <a:picLocks noChangeAspect="1"/>
          </p:cNvPicPr>
          <p:nvPr userDrawn="1"/>
        </p:nvPicPr>
        <p:blipFill>
          <a:blip r:embed="rId5" cstate="screen">
            <a:extLst>
              <a:ext uri="{BEBA8EAE-BF5A-486C-A8C5-ECC9F3942E4B}">
                <a14:imgProps xmlns:a14="http://schemas.microsoft.com/office/drawing/2010/main">
                  <a14:imgLayer r:embed="rId12">
                    <a14:imgEffect>
                      <a14:backgroundRemoval t="0" b="92635" l="1667" r="99267"/>
                    </a14:imgEffect>
                  </a14:imgLayer>
                </a14:imgProps>
              </a:ext>
              <a:ext uri="{28A0092B-C50C-407E-A947-70E740481C1C}">
                <a14:useLocalDpi xmlns:a14="http://schemas.microsoft.com/office/drawing/2010/main"/>
              </a:ext>
            </a:extLst>
          </a:blip>
          <a:stretch>
            <a:fillRect/>
          </a:stretch>
        </p:blipFill>
        <p:spPr>
          <a:xfrm flipH="1">
            <a:off x="28913339" y="7110357"/>
            <a:ext cx="1297467" cy="610187"/>
          </a:xfrm>
          <a:prstGeom prst="rect">
            <a:avLst/>
          </a:prstGeom>
        </p:spPr>
      </p:pic>
      <p:pic>
        <p:nvPicPr>
          <p:cNvPr id="187" name="Picture 186" descr="BEMscape Models 2.png"/>
          <p:cNvPicPr>
            <a:picLocks noChangeAspect="1"/>
          </p:cNvPicPr>
          <p:nvPr userDrawn="1"/>
        </p:nvPicPr>
        <p:blipFill>
          <a:blip r:embed="rId5" cstate="screen">
            <a:extLst>
              <a:ext uri="{BEBA8EAE-BF5A-486C-A8C5-ECC9F3942E4B}">
                <a14:imgProps xmlns:a14="http://schemas.microsoft.com/office/drawing/2010/main">
                  <a14:imgLayer r:embed="rId12">
                    <a14:imgEffect>
                      <a14:backgroundRemoval t="0" b="92635" l="1667" r="99267"/>
                    </a14:imgEffect>
                  </a14:imgLayer>
                </a14:imgProps>
              </a:ext>
              <a:ext uri="{28A0092B-C50C-407E-A947-70E740481C1C}">
                <a14:useLocalDpi xmlns:a14="http://schemas.microsoft.com/office/drawing/2010/main"/>
              </a:ext>
            </a:extLst>
          </a:blip>
          <a:stretch>
            <a:fillRect/>
          </a:stretch>
        </p:blipFill>
        <p:spPr>
          <a:xfrm flipH="1">
            <a:off x="22380204" y="6681362"/>
            <a:ext cx="1297467" cy="610187"/>
          </a:xfrm>
          <a:prstGeom prst="rect">
            <a:avLst/>
          </a:prstGeom>
        </p:spPr>
      </p:pic>
      <p:pic>
        <p:nvPicPr>
          <p:cNvPr id="188" name="Picture 187" descr="BEMscape Models 2.png"/>
          <p:cNvPicPr>
            <a:picLocks noChangeAspect="1"/>
          </p:cNvPicPr>
          <p:nvPr userDrawn="1"/>
        </p:nvPicPr>
        <p:blipFill>
          <a:blip r:embed="rId5" cstate="screen">
            <a:extLst>
              <a:ext uri="{BEBA8EAE-BF5A-486C-A8C5-ECC9F3942E4B}">
                <a14:imgProps xmlns:a14="http://schemas.microsoft.com/office/drawing/2010/main">
                  <a14:imgLayer r:embed="rId12">
                    <a14:imgEffect>
                      <a14:backgroundRemoval t="0" b="92635" l="1667" r="99267"/>
                    </a14:imgEffect>
                  </a14:imgLayer>
                </a14:imgProps>
              </a:ext>
              <a:ext uri="{28A0092B-C50C-407E-A947-70E740481C1C}">
                <a14:useLocalDpi xmlns:a14="http://schemas.microsoft.com/office/drawing/2010/main"/>
              </a:ext>
            </a:extLst>
          </a:blip>
          <a:stretch>
            <a:fillRect/>
          </a:stretch>
        </p:blipFill>
        <p:spPr>
          <a:xfrm flipH="1">
            <a:off x="25032646" y="7110356"/>
            <a:ext cx="1297467" cy="610187"/>
          </a:xfrm>
          <a:prstGeom prst="rect">
            <a:avLst/>
          </a:prstGeom>
        </p:spPr>
      </p:pic>
      <p:pic>
        <p:nvPicPr>
          <p:cNvPr id="189" name="Picture 188" descr="BEMscape Models 2.png"/>
          <p:cNvPicPr>
            <a:picLocks noChangeAspect="1"/>
          </p:cNvPicPr>
          <p:nvPr userDrawn="1"/>
        </p:nvPicPr>
        <p:blipFill>
          <a:blip r:embed="rId5" cstate="screen">
            <a:extLst>
              <a:ext uri="{BEBA8EAE-BF5A-486C-A8C5-ECC9F3942E4B}">
                <a14:imgProps xmlns:a14="http://schemas.microsoft.com/office/drawing/2010/main">
                  <a14:imgLayer r:embed="rId12">
                    <a14:imgEffect>
                      <a14:backgroundRemoval t="0" b="92635" l="1667" r="99267"/>
                    </a14:imgEffect>
                  </a14:imgLayer>
                </a14:imgProps>
              </a:ext>
              <a:ext uri="{28A0092B-C50C-407E-A947-70E740481C1C}">
                <a14:useLocalDpi xmlns:a14="http://schemas.microsoft.com/office/drawing/2010/main"/>
              </a:ext>
            </a:extLst>
          </a:blip>
          <a:stretch>
            <a:fillRect/>
          </a:stretch>
        </p:blipFill>
        <p:spPr>
          <a:xfrm flipH="1">
            <a:off x="27287502" y="7641353"/>
            <a:ext cx="1297467" cy="610187"/>
          </a:xfrm>
          <a:prstGeom prst="rect">
            <a:avLst/>
          </a:prstGeom>
        </p:spPr>
      </p:pic>
      <p:sp>
        <p:nvSpPr>
          <p:cNvPr id="19" name="Rectangle 18"/>
          <p:cNvSpPr/>
          <p:nvPr userDrawn="1"/>
        </p:nvSpPr>
        <p:spPr>
          <a:xfrm>
            <a:off x="22345791" y="8608719"/>
            <a:ext cx="7830990" cy="1354217"/>
          </a:xfrm>
          <a:prstGeom prst="rect">
            <a:avLst/>
          </a:prstGeom>
        </p:spPr>
        <p:txBody>
          <a:bodyPr wrap="none">
            <a:spAutoFit/>
          </a:bodyPr>
          <a:lstStyle/>
          <a:p>
            <a:r>
              <a:rPr lang="en-CA" sz="3200" b="1" cap="none" spc="50" baseline="0" dirty="0" smtClean="0">
                <a:ln w="9525" cmpd="sng">
                  <a:solidFill>
                    <a:schemeClr val="accent1"/>
                  </a:solidFill>
                  <a:prstDash val="solid"/>
                </a:ln>
                <a:solidFill>
                  <a:schemeClr val="tx1">
                    <a:lumMod val="50000"/>
                    <a:lumOff val="50000"/>
                  </a:schemeClr>
                </a:solidFill>
                <a:effectLst>
                  <a:glow rad="38100">
                    <a:schemeClr val="accent1">
                      <a:alpha val="40000"/>
                    </a:schemeClr>
                  </a:glow>
                </a:effectLst>
                <a:latin typeface="OCR A Extended" panose="02010509020102010303" pitchFamily="50" charset="0"/>
              </a:rPr>
              <a:t>~ 1120 Data points with total,</a:t>
            </a:r>
          </a:p>
          <a:p>
            <a:r>
              <a:rPr lang="en-CA" sz="3200" b="1" cap="none" spc="50" baseline="0" dirty="0" smtClean="0">
                <a:ln w="9525" cmpd="sng">
                  <a:solidFill>
                    <a:schemeClr val="accent1"/>
                  </a:solidFill>
                  <a:prstDash val="solid"/>
                </a:ln>
                <a:solidFill>
                  <a:schemeClr val="tx1">
                    <a:lumMod val="50000"/>
                    <a:lumOff val="50000"/>
                  </a:schemeClr>
                </a:solidFill>
                <a:effectLst>
                  <a:glow rad="38100">
                    <a:schemeClr val="accent1">
                      <a:alpha val="40000"/>
                    </a:schemeClr>
                  </a:glow>
                </a:effectLst>
                <a:latin typeface="OCR A Extended" panose="02010509020102010303" pitchFamily="50" charset="0"/>
              </a:rPr>
              <a:t>Yearly, energy usage.</a:t>
            </a:r>
          </a:p>
          <a:p>
            <a:r>
              <a:rPr lang="en-CA" sz="1800" b="1" cap="none" spc="50" baseline="0" dirty="0" smtClean="0">
                <a:ln w="9525" cmpd="sng">
                  <a:solidFill>
                    <a:schemeClr val="accent1"/>
                  </a:solidFill>
                  <a:prstDash val="solid"/>
                </a:ln>
                <a:solidFill>
                  <a:schemeClr val="tx1">
                    <a:lumMod val="50000"/>
                    <a:lumOff val="50000"/>
                  </a:schemeClr>
                </a:solidFill>
                <a:effectLst>
                  <a:glow rad="38100">
                    <a:schemeClr val="accent1">
                      <a:alpha val="40000"/>
                    </a:schemeClr>
                  </a:glow>
                </a:effectLst>
                <a:latin typeface="OCR A Extended" panose="02010509020102010303" pitchFamily="50" charset="0"/>
              </a:rPr>
              <a:t>             </a:t>
            </a:r>
          </a:p>
        </p:txBody>
      </p:sp>
      <p:sp>
        <p:nvSpPr>
          <p:cNvPr id="209" name="TextBox 208"/>
          <p:cNvSpPr txBox="1"/>
          <p:nvPr userDrawn="1"/>
        </p:nvSpPr>
        <p:spPr>
          <a:xfrm>
            <a:off x="794732" y="19644513"/>
            <a:ext cx="6606361" cy="1384995"/>
          </a:xfrm>
          <a:prstGeom prst="rect">
            <a:avLst/>
          </a:prstGeom>
          <a:noFill/>
        </p:spPr>
        <p:txBody>
          <a:bodyPr wrap="square" rtlCol="0">
            <a:spAutoFit/>
          </a:bodyPr>
          <a:lstStyle/>
          <a:p>
            <a:r>
              <a:rPr lang="en-CA" sz="2800" dirty="0" smtClean="0"/>
              <a:t>By: </a:t>
            </a:r>
            <a:r>
              <a:rPr lang="en-CA" sz="2800" b="1" dirty="0" smtClean="0"/>
              <a:t>Tyson Mahoney-Stauber</a:t>
            </a:r>
          </a:p>
          <a:p>
            <a:r>
              <a:rPr lang="en-CA" sz="2800" dirty="0" smtClean="0"/>
              <a:t>Supervisor: </a:t>
            </a:r>
            <a:r>
              <a:rPr lang="en-CA" sz="2800" b="1" dirty="0" smtClean="0"/>
              <a:t>Phylroy Lopez</a:t>
            </a:r>
          </a:p>
          <a:p>
            <a:r>
              <a:rPr lang="en-CA" sz="2800" dirty="0" smtClean="0"/>
              <a:t>Buildings and Renewables Group</a:t>
            </a:r>
            <a:endParaRPr lang="en-CA" sz="2800" dirty="0"/>
          </a:p>
        </p:txBody>
      </p:sp>
      <p:sp>
        <p:nvSpPr>
          <p:cNvPr id="2" name="TextBox 1"/>
          <p:cNvSpPr txBox="1"/>
          <p:nvPr userDrawn="1"/>
        </p:nvSpPr>
        <p:spPr>
          <a:xfrm>
            <a:off x="7914031" y="6984930"/>
            <a:ext cx="13797424" cy="3477875"/>
          </a:xfrm>
          <a:prstGeom prst="rect">
            <a:avLst/>
          </a:prstGeom>
          <a:noFill/>
        </p:spPr>
        <p:txBody>
          <a:bodyPr wrap="square" rtlCol="0">
            <a:spAutoFit/>
          </a:bodyPr>
          <a:lstStyle/>
          <a:p>
            <a:r>
              <a:rPr lang="en-US" sz="2000" b="1" dirty="0" smtClean="0">
                <a:solidFill>
                  <a:schemeClr val="tx1">
                    <a:lumMod val="50000"/>
                    <a:lumOff val="50000"/>
                  </a:schemeClr>
                </a:solidFill>
                <a:latin typeface="OCR A Extended" panose="02010509020102010303" pitchFamily="50" charset="0"/>
              </a:rPr>
              <a:t>BTAP (Building Technology Assessment Platform)</a:t>
            </a:r>
            <a:r>
              <a:rPr lang="en-US" sz="2000" b="1" dirty="0" smtClean="0">
                <a:solidFill>
                  <a:schemeClr val="bg1"/>
                </a:solidFill>
                <a:latin typeface="OCR A Extended" panose="02010509020102010303" pitchFamily="50" charset="0"/>
              </a:rPr>
              <a:t> is an </a:t>
            </a:r>
            <a:r>
              <a:rPr lang="en-US" sz="2000" b="1" dirty="0" smtClean="0">
                <a:solidFill>
                  <a:schemeClr val="tx1">
                    <a:lumMod val="50000"/>
                    <a:lumOff val="50000"/>
                  </a:schemeClr>
                </a:solidFill>
                <a:latin typeface="OCR A Extended" panose="02010509020102010303" pitchFamily="50" charset="0"/>
              </a:rPr>
              <a:t>optimization platform</a:t>
            </a:r>
            <a:r>
              <a:rPr lang="en-US" sz="2000" b="1" dirty="0" smtClean="0">
                <a:solidFill>
                  <a:schemeClr val="bg1"/>
                </a:solidFill>
                <a:latin typeface="OCR A Extended" panose="02010509020102010303" pitchFamily="50" charset="0"/>
              </a:rPr>
              <a:t>, which will be used to provide an objective evaluation of how </a:t>
            </a:r>
            <a:r>
              <a:rPr lang="en-US" sz="2000" b="1" dirty="0" smtClean="0">
                <a:solidFill>
                  <a:schemeClr val="tx1">
                    <a:lumMod val="50000"/>
                    <a:lumOff val="50000"/>
                  </a:schemeClr>
                </a:solidFill>
                <a:latin typeface="OCR A Extended" panose="02010509020102010303" pitchFamily="50" charset="0"/>
              </a:rPr>
              <a:t>emerging technologies perform </a:t>
            </a:r>
            <a:r>
              <a:rPr lang="en-US" sz="2000" b="1" dirty="0" smtClean="0">
                <a:solidFill>
                  <a:schemeClr val="bg1"/>
                </a:solidFill>
                <a:latin typeface="OCR A Extended" panose="02010509020102010303" pitchFamily="50" charset="0"/>
              </a:rPr>
              <a:t>in </a:t>
            </a:r>
            <a:r>
              <a:rPr lang="en-US" sz="2000" b="1" dirty="0" smtClean="0">
                <a:solidFill>
                  <a:schemeClr val="tx1">
                    <a:lumMod val="50000"/>
                    <a:lumOff val="50000"/>
                  </a:schemeClr>
                </a:solidFill>
                <a:latin typeface="OCR A Extended" panose="02010509020102010303" pitchFamily="50" charset="0"/>
              </a:rPr>
              <a:t>Canadian buildings</a:t>
            </a:r>
            <a:r>
              <a:rPr lang="en-US" sz="2000" b="1" dirty="0" smtClean="0">
                <a:solidFill>
                  <a:schemeClr val="bg1"/>
                </a:solidFill>
                <a:latin typeface="OCR A Extended" panose="02010509020102010303" pitchFamily="50" charset="0"/>
              </a:rPr>
              <a:t>. The main objective of BTAP is to develop a technology assessment and optimization tool that allows industry to explore thousands of approaches to achieving </a:t>
            </a:r>
            <a:r>
              <a:rPr lang="en-US" sz="2000" b="1" dirty="0" smtClean="0">
                <a:solidFill>
                  <a:schemeClr val="tx1">
                    <a:lumMod val="50000"/>
                    <a:lumOff val="50000"/>
                  </a:schemeClr>
                </a:solidFill>
                <a:latin typeface="OCR A Extended" panose="02010509020102010303" pitchFamily="50" charset="0"/>
              </a:rPr>
              <a:t>energy savings in buildings </a:t>
            </a:r>
            <a:r>
              <a:rPr lang="en-CA" sz="2000" b="1" dirty="0" smtClean="0">
                <a:solidFill>
                  <a:schemeClr val="bg1"/>
                </a:solidFill>
                <a:latin typeface="OCR A Extended" panose="02010509020102010303" pitchFamily="50" charset="0"/>
              </a:rPr>
              <a:t>[1]</a:t>
            </a:r>
          </a:p>
          <a:p>
            <a:endParaRPr lang="en-CA" sz="2000" b="1" dirty="0" smtClean="0">
              <a:solidFill>
                <a:schemeClr val="bg1"/>
              </a:solidFill>
              <a:latin typeface="OCR A Extended" panose="02010509020102010303" pitchFamily="50" charset="0"/>
            </a:endParaRPr>
          </a:p>
          <a:p>
            <a:r>
              <a:rPr lang="en-CA" sz="2000" b="1" dirty="0" smtClean="0">
                <a:solidFill>
                  <a:schemeClr val="bg1"/>
                </a:solidFill>
                <a:latin typeface="OCR A Extended" panose="02010509020102010303" pitchFamily="50" charset="0"/>
              </a:rPr>
              <a:t>BTAP’s algorithms and procedures are used to predict the impact of emerging technologies on building energy use and occupant comfort [1]. BTAP is used for developing building archetypes, algorithms and </a:t>
            </a:r>
            <a:r>
              <a:rPr lang="en-CA" sz="2000" b="1" dirty="0" smtClean="0">
                <a:solidFill>
                  <a:schemeClr val="tx1">
                    <a:lumMod val="50000"/>
                    <a:lumOff val="50000"/>
                  </a:schemeClr>
                </a:solidFill>
                <a:latin typeface="OCR A Extended" panose="02010509020102010303" pitchFamily="50" charset="0"/>
              </a:rPr>
              <a:t>energy conservation measures  </a:t>
            </a:r>
            <a:r>
              <a:rPr lang="en-CA" sz="2000" b="1" dirty="0" smtClean="0">
                <a:solidFill>
                  <a:schemeClr val="bg1"/>
                </a:solidFill>
                <a:latin typeface="OCR A Extended" panose="02010509020102010303" pitchFamily="50" charset="0"/>
              </a:rPr>
              <a:t>[1]. BTAP</a:t>
            </a:r>
            <a:r>
              <a:rPr lang="en-CA" sz="2000" b="1" baseline="0" dirty="0" smtClean="0">
                <a:solidFill>
                  <a:schemeClr val="bg1"/>
                </a:solidFill>
                <a:latin typeface="OCR A Extended" panose="02010509020102010303" pitchFamily="50" charset="0"/>
              </a:rPr>
              <a:t> goes a step further, implementing</a:t>
            </a:r>
            <a:r>
              <a:rPr lang="en-CA" sz="2000" b="1" dirty="0" smtClean="0">
                <a:solidFill>
                  <a:schemeClr val="bg1"/>
                </a:solidFill>
                <a:latin typeface="OCR A Extended" panose="02010509020102010303" pitchFamily="50" charset="0"/>
              </a:rPr>
              <a:t> a </a:t>
            </a:r>
            <a:r>
              <a:rPr lang="en-CA" sz="2000" b="1" dirty="0" smtClean="0">
                <a:solidFill>
                  <a:schemeClr val="tx1">
                    <a:lumMod val="50000"/>
                    <a:lumOff val="50000"/>
                  </a:schemeClr>
                </a:solidFill>
                <a:latin typeface="OCR A Extended" panose="02010509020102010303" pitchFamily="50" charset="0"/>
              </a:rPr>
              <a:t>costing database,</a:t>
            </a:r>
            <a:r>
              <a:rPr lang="en-CA" sz="2000" b="1" baseline="0" dirty="0" smtClean="0">
                <a:solidFill>
                  <a:schemeClr val="tx1">
                    <a:lumMod val="50000"/>
                    <a:lumOff val="50000"/>
                  </a:schemeClr>
                </a:solidFill>
                <a:latin typeface="OCR A Extended" panose="02010509020102010303" pitchFamily="50" charset="0"/>
              </a:rPr>
              <a:t> </a:t>
            </a:r>
            <a:r>
              <a:rPr lang="en-CA" sz="2000" b="1" baseline="0" dirty="0" smtClean="0">
                <a:solidFill>
                  <a:schemeClr val="bg1"/>
                </a:solidFill>
                <a:latin typeface="OCR A Extended" panose="02010509020102010303" pitchFamily="50" charset="0"/>
              </a:rPr>
              <a:t>with data from RSMeans</a:t>
            </a:r>
            <a:r>
              <a:rPr lang="en-CA" sz="2000" b="1" baseline="0" dirty="0" smtClean="0">
                <a:solidFill>
                  <a:schemeClr val="tx1">
                    <a:lumMod val="50000"/>
                    <a:lumOff val="50000"/>
                  </a:schemeClr>
                </a:solidFill>
                <a:latin typeface="OCR A Extended" panose="02010509020102010303" pitchFamily="50" charset="0"/>
              </a:rPr>
              <a:t>, </a:t>
            </a:r>
            <a:r>
              <a:rPr lang="en-CA" sz="2000" b="1" dirty="0" smtClean="0">
                <a:solidFill>
                  <a:schemeClr val="bg1"/>
                </a:solidFill>
                <a:latin typeface="OCR A Extended" panose="02010509020102010303" pitchFamily="50" charset="0"/>
              </a:rPr>
              <a:t>for cost optimization analysis for commercial envelopes, electrical and mechanical systems</a:t>
            </a:r>
            <a:endParaRPr lang="en-CA" sz="2000" b="1" dirty="0">
              <a:solidFill>
                <a:schemeClr val="bg1"/>
              </a:solidFill>
              <a:latin typeface="OCR A Extended" panose="02010509020102010303" pitchFamily="50" charset="0"/>
            </a:endParaRPr>
          </a:p>
        </p:txBody>
      </p:sp>
      <p:sp>
        <p:nvSpPr>
          <p:cNvPr id="218" name="TextBox 217"/>
          <p:cNvSpPr txBox="1"/>
          <p:nvPr userDrawn="1"/>
        </p:nvSpPr>
        <p:spPr>
          <a:xfrm>
            <a:off x="7874601" y="14279717"/>
            <a:ext cx="12994444" cy="2554545"/>
          </a:xfrm>
          <a:prstGeom prst="rect">
            <a:avLst/>
          </a:prstGeom>
          <a:solidFill>
            <a:schemeClr val="accent1"/>
          </a:solidFill>
          <a:ln>
            <a:noFill/>
          </a:ln>
          <a:effectLst>
            <a:softEdge rad="50800"/>
          </a:effectLst>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en-US" sz="2000" b="1" dirty="0" smtClean="0">
                <a:solidFill>
                  <a:schemeClr val="tx1">
                    <a:lumMod val="50000"/>
                    <a:lumOff val="50000"/>
                  </a:schemeClr>
                </a:solidFill>
                <a:latin typeface="OCR A Extended" panose="02010509020102010303" pitchFamily="50" charset="0"/>
              </a:rPr>
              <a:t>BTAP</a:t>
            </a:r>
            <a:r>
              <a:rPr lang="en-US" sz="2000" b="1" dirty="0" smtClean="0">
                <a:solidFill>
                  <a:schemeClr val="bg1"/>
                </a:solidFill>
                <a:latin typeface="OCR A Extended" panose="02010509020102010303" pitchFamily="50" charset="0"/>
              </a:rPr>
              <a:t> is built on the </a:t>
            </a:r>
            <a:r>
              <a:rPr lang="en-US" sz="2000" b="1" dirty="0" smtClean="0">
                <a:solidFill>
                  <a:schemeClr val="tx1">
                    <a:lumMod val="50000"/>
                    <a:lumOff val="50000"/>
                  </a:schemeClr>
                </a:solidFill>
                <a:latin typeface="OCR A Extended" panose="02010509020102010303" pitchFamily="50" charset="0"/>
              </a:rPr>
              <a:t>OpenStudio/</a:t>
            </a:r>
            <a:r>
              <a:rPr lang="en-US" sz="2000" b="1" dirty="0" err="1" smtClean="0">
                <a:solidFill>
                  <a:schemeClr val="tx1">
                    <a:lumMod val="50000"/>
                    <a:lumOff val="50000"/>
                  </a:schemeClr>
                </a:solidFill>
                <a:latin typeface="OCR A Extended" panose="02010509020102010303" pitchFamily="50" charset="0"/>
              </a:rPr>
              <a:t>EnergyPlus</a:t>
            </a:r>
            <a:r>
              <a:rPr lang="en-US" sz="2000" b="1" dirty="0" smtClean="0">
                <a:solidFill>
                  <a:schemeClr val="bg1"/>
                </a:solidFill>
                <a:latin typeface="OCR A Extended" panose="02010509020102010303" pitchFamily="50" charset="0"/>
              </a:rPr>
              <a:t> building simulation platform, developed by the U.S. Department of Energy (DOE) and the National Renewable Energy Laboratory (NREL) [2]. BTAP uses OpenStudio’s Amazon Cloud computing scaling capabilities, to allow for tens of thousands of simulations to be run in a single hour. OpenStudio is used to simulate the energy consumption of archetypical buildings models in over 70 cities across Canada. The data generated from the simulations will be used to support researchers, government initiatives, architects, and building designers to develop net-zero energy buildings in Canada</a:t>
            </a:r>
          </a:p>
        </p:txBody>
      </p:sp>
      <p:sp>
        <p:nvSpPr>
          <p:cNvPr id="219" name="TextBox 218"/>
          <p:cNvSpPr txBox="1"/>
          <p:nvPr userDrawn="1"/>
        </p:nvSpPr>
        <p:spPr>
          <a:xfrm>
            <a:off x="9176015" y="20127039"/>
            <a:ext cx="9956208" cy="1138773"/>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en-CA" sz="2000" b="1" dirty="0" smtClean="0">
                <a:solidFill>
                  <a:schemeClr val="bg1"/>
                </a:solidFill>
              </a:rPr>
              <a:t>References</a:t>
            </a:r>
          </a:p>
          <a:p>
            <a:r>
              <a:rPr lang="en-CA" sz="1600" dirty="0" smtClean="0">
                <a:solidFill>
                  <a:schemeClr val="bg1"/>
                </a:solidFill>
              </a:rPr>
              <a:t>[1]   M</a:t>
            </a:r>
            <a:r>
              <a:rPr lang="en-CA" sz="1600" dirty="0">
                <a:solidFill>
                  <a:schemeClr val="bg1"/>
                </a:solidFill>
              </a:rPr>
              <a:t>. Stylianou, "Project Proposal for Addressing the Barriers to the Design of High Performance Housing and Buildings," Office of Energy Research and Development - Natural Resources Canada, Ottawa, 2015-November</a:t>
            </a:r>
            <a:r>
              <a:rPr lang="en-CA" sz="1600" dirty="0" smtClean="0">
                <a:solidFill>
                  <a:schemeClr val="bg1"/>
                </a:solidFill>
              </a:rPr>
              <a:t>.</a:t>
            </a:r>
          </a:p>
          <a:p>
            <a:r>
              <a:rPr lang="en-CA" sz="1600" dirty="0" smtClean="0">
                <a:solidFill>
                  <a:schemeClr val="bg1"/>
                </a:solidFill>
              </a:rPr>
              <a:t>[2]  NREL</a:t>
            </a:r>
            <a:r>
              <a:rPr lang="en-CA" sz="1600" dirty="0">
                <a:solidFill>
                  <a:schemeClr val="bg1"/>
                </a:solidFill>
              </a:rPr>
              <a:t>, </a:t>
            </a:r>
            <a:r>
              <a:rPr lang="en-CA" sz="1600" dirty="0" smtClean="0">
                <a:solidFill>
                  <a:schemeClr val="bg1"/>
                </a:solidFill>
              </a:rPr>
              <a:t>“OpenStudio," </a:t>
            </a:r>
            <a:r>
              <a:rPr lang="en-CA" sz="1600" dirty="0">
                <a:solidFill>
                  <a:schemeClr val="bg1"/>
                </a:solidFill>
              </a:rPr>
              <a:t>[Online]. Available: https</a:t>
            </a:r>
            <a:r>
              <a:rPr lang="en-CA" sz="1600" dirty="0" smtClean="0">
                <a:solidFill>
                  <a:schemeClr val="bg1"/>
                </a:solidFill>
              </a:rPr>
              <a:t>://openstudio.net. </a:t>
            </a:r>
            <a:r>
              <a:rPr lang="en-CA" sz="1600" dirty="0">
                <a:solidFill>
                  <a:schemeClr val="bg1"/>
                </a:solidFill>
              </a:rPr>
              <a:t>[Accessed </a:t>
            </a:r>
            <a:r>
              <a:rPr lang="en-CA" sz="1600" dirty="0" smtClean="0">
                <a:solidFill>
                  <a:schemeClr val="bg1"/>
                </a:solidFill>
              </a:rPr>
              <a:t>April 2018].</a:t>
            </a:r>
          </a:p>
        </p:txBody>
      </p:sp>
      <p:grpSp>
        <p:nvGrpSpPr>
          <p:cNvPr id="140" name="Group 139"/>
          <p:cNvGrpSpPr/>
          <p:nvPr userDrawn="1"/>
        </p:nvGrpSpPr>
        <p:grpSpPr>
          <a:xfrm>
            <a:off x="6518164" y="12375211"/>
            <a:ext cx="688136" cy="822427"/>
            <a:chOff x="3003219" y="3599091"/>
            <a:chExt cx="3428538" cy="3940848"/>
          </a:xfrm>
        </p:grpSpPr>
        <p:sp>
          <p:nvSpPr>
            <p:cNvPr id="141" name="Hexagon 140"/>
            <p:cNvSpPr/>
            <p:nvPr userDrawn="1"/>
          </p:nvSpPr>
          <p:spPr>
            <a:xfrm rot="5400000">
              <a:off x="2747064" y="3855246"/>
              <a:ext cx="3940848" cy="3428538"/>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2" name="Hexagon 4"/>
            <p:cNvSpPr txBox="1"/>
            <p:nvPr userDrawn="1"/>
          </p:nvSpPr>
          <p:spPr>
            <a:xfrm>
              <a:off x="3537502" y="4213209"/>
              <a:ext cx="2359977" cy="2712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556250">
                <a:lnSpc>
                  <a:spcPct val="90000"/>
                </a:lnSpc>
                <a:spcBef>
                  <a:spcPct val="0"/>
                </a:spcBef>
                <a:spcAft>
                  <a:spcPct val="35000"/>
                </a:spcAft>
              </a:pPr>
              <a:r>
                <a:rPr lang="en-US" sz="3600" kern="1200" dirty="0" smtClean="0">
                  <a:latin typeface="OCR A Extended" panose="02010509020102010303" pitchFamily="50" charset="0"/>
                  <a:cs typeface="Andalus" panose="02020603050405020304" pitchFamily="18" charset="-78"/>
                </a:rPr>
                <a:t>t</a:t>
              </a:r>
              <a:endParaRPr lang="en-US" sz="3600" kern="1200" dirty="0">
                <a:latin typeface="OCR A Extended" panose="02010509020102010303" pitchFamily="50" charset="0"/>
                <a:cs typeface="Andalus" panose="02020603050405020304" pitchFamily="18" charset="-78"/>
              </a:endParaRPr>
            </a:p>
          </p:txBody>
        </p:sp>
      </p:grpSp>
      <p:pic>
        <p:nvPicPr>
          <p:cNvPr id="3" name="Picture 2"/>
          <p:cNvPicPr>
            <a:picLocks noChangeAspect="1"/>
          </p:cNvPicPr>
          <p:nvPr userDrawn="1"/>
        </p:nvPicPr>
        <p:blipFill>
          <a:blip r:embed="rId20"/>
          <a:stretch>
            <a:fillRect/>
          </a:stretch>
        </p:blipFill>
        <p:spPr>
          <a:xfrm>
            <a:off x="28614750" y="9230506"/>
            <a:ext cx="4118935" cy="7586139"/>
          </a:xfrm>
          <a:prstGeom prst="rect">
            <a:avLst/>
          </a:prstGeom>
        </p:spPr>
      </p:pic>
      <p:sp>
        <p:nvSpPr>
          <p:cNvPr id="220" name="TextBox 219"/>
          <p:cNvSpPr txBox="1"/>
          <p:nvPr userDrawn="1"/>
        </p:nvSpPr>
        <p:spPr>
          <a:xfrm>
            <a:off x="21072637" y="14230894"/>
            <a:ext cx="7420664" cy="2862322"/>
          </a:xfrm>
          <a:prstGeom prst="rect">
            <a:avLst/>
          </a:prstGeom>
          <a:solidFill>
            <a:schemeClr val="accent1"/>
          </a:solidFill>
          <a:ln>
            <a:noFill/>
          </a:ln>
          <a:effectLst>
            <a:softEdge rad="50800"/>
          </a:effectLst>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en-US" sz="2000" b="1" dirty="0" smtClean="0">
                <a:solidFill>
                  <a:schemeClr val="bg1"/>
                </a:solidFill>
                <a:latin typeface="OCR A Extended" panose="02010509020102010303" pitchFamily="50" charset="0"/>
              </a:rPr>
              <a:t>My</a:t>
            </a:r>
            <a:r>
              <a:rPr lang="en-US" sz="2000" b="1" baseline="0" dirty="0" smtClean="0">
                <a:solidFill>
                  <a:schemeClr val="bg1"/>
                </a:solidFill>
                <a:latin typeface="OCR A Extended" panose="02010509020102010303" pitchFamily="50" charset="0"/>
              </a:rPr>
              <a:t> Contributions:</a:t>
            </a:r>
          </a:p>
          <a:p>
            <a:pPr algn="just"/>
            <a:r>
              <a:rPr lang="en-CA" sz="2000" b="1" dirty="0" smtClean="0">
                <a:solidFill>
                  <a:schemeClr val="bg1"/>
                </a:solidFill>
                <a:latin typeface="OCR A Extended" panose="02010509020102010303" pitchFamily="50" charset="0"/>
              </a:rPr>
              <a:t>- Run full weekly national simulations with NECB 2011/2015 building code vintages</a:t>
            </a:r>
          </a:p>
          <a:p>
            <a:pPr algn="just"/>
            <a:r>
              <a:rPr lang="en-CA" sz="2000" b="1" dirty="0" smtClean="0">
                <a:solidFill>
                  <a:schemeClr val="bg1"/>
                </a:solidFill>
                <a:latin typeface="OCR A Extended" panose="02010509020102010303" pitchFamily="50" charset="0"/>
              </a:rPr>
              <a:t>- Conduct weekly optimization runs</a:t>
            </a:r>
          </a:p>
          <a:p>
            <a:pPr algn="just"/>
            <a:r>
              <a:rPr lang="en-CA" sz="2000" b="1" dirty="0" smtClean="0">
                <a:solidFill>
                  <a:schemeClr val="bg1"/>
                </a:solidFill>
                <a:latin typeface="OCR A Extended" panose="02010509020102010303" pitchFamily="50" charset="0"/>
              </a:rPr>
              <a:t>- Perform QAQC on output results of simulations</a:t>
            </a:r>
          </a:p>
          <a:p>
            <a:pPr algn="just"/>
            <a:r>
              <a:rPr lang="en-CA" sz="2000" b="1" dirty="0" smtClean="0">
                <a:solidFill>
                  <a:schemeClr val="bg1"/>
                </a:solidFill>
                <a:latin typeface="OCR A Extended" panose="02010509020102010303" pitchFamily="50" charset="0"/>
              </a:rPr>
              <a:t>- Report, and debug errors in results</a:t>
            </a:r>
          </a:p>
          <a:p>
            <a:pPr algn="just"/>
            <a:r>
              <a:rPr lang="en-CA" sz="2000" b="1" dirty="0" smtClean="0">
                <a:solidFill>
                  <a:schemeClr val="bg1"/>
                </a:solidFill>
                <a:latin typeface="OCR A Extended" panose="02010509020102010303" pitchFamily="50" charset="0"/>
              </a:rPr>
              <a:t>- Write/modify various Ruby scripts</a:t>
            </a:r>
          </a:p>
          <a:p>
            <a:pPr algn="just"/>
            <a:r>
              <a:rPr lang="en-CA" sz="2000" b="1" dirty="0" smtClean="0">
                <a:solidFill>
                  <a:schemeClr val="bg1"/>
                </a:solidFill>
                <a:latin typeface="OCR A Extended" panose="02010509020102010303" pitchFamily="50" charset="0"/>
              </a:rPr>
              <a:t>- Provide support on project in various other  capacities</a:t>
            </a:r>
            <a:endParaRPr lang="en-US" sz="2000" b="1" dirty="0" smtClean="0">
              <a:solidFill>
                <a:schemeClr val="bg1"/>
              </a:solidFill>
              <a:latin typeface="OCR A Extended" panose="02010509020102010303" pitchFamily="50" charset="0"/>
            </a:endParaRPr>
          </a:p>
        </p:txBody>
      </p:sp>
      <p:sp>
        <p:nvSpPr>
          <p:cNvPr id="5" name="TextBox 4"/>
          <p:cNvSpPr txBox="1"/>
          <p:nvPr userDrawn="1"/>
        </p:nvSpPr>
        <p:spPr>
          <a:xfrm>
            <a:off x="26584695" y="16834262"/>
            <a:ext cx="7252221" cy="923330"/>
          </a:xfrm>
          <a:prstGeom prst="rect">
            <a:avLst/>
          </a:prstGeom>
          <a:noFill/>
        </p:spPr>
        <p:txBody>
          <a:bodyPr wrap="square" rtlCol="0">
            <a:spAutoFit/>
          </a:bodyPr>
          <a:lstStyle/>
          <a:p>
            <a:r>
              <a:rPr lang="en-CA" sz="1800" b="1" cap="none" spc="50" baseline="0" dirty="0" smtClean="0">
                <a:ln w="9525" cmpd="sng">
                  <a:solidFill>
                    <a:schemeClr val="accent1"/>
                  </a:solidFill>
                  <a:prstDash val="solid"/>
                </a:ln>
                <a:solidFill>
                  <a:schemeClr val="tx1">
                    <a:lumMod val="50000"/>
                    <a:lumOff val="50000"/>
                  </a:schemeClr>
                </a:solidFill>
                <a:effectLst>
                  <a:glow rad="38100">
                    <a:schemeClr val="accent1">
                      <a:alpha val="40000"/>
                    </a:schemeClr>
                  </a:glow>
                </a:effectLst>
                <a:latin typeface="OCR A Extended" panose="02010509020102010303" pitchFamily="50" charset="0"/>
              </a:rPr>
              <a:t>              Example of an OpenStudio</a:t>
            </a:r>
            <a:br>
              <a:rPr lang="en-CA" sz="1800" b="1" cap="none" spc="50" baseline="0" dirty="0" smtClean="0">
                <a:ln w="9525" cmpd="sng">
                  <a:solidFill>
                    <a:schemeClr val="accent1"/>
                  </a:solidFill>
                  <a:prstDash val="solid"/>
                </a:ln>
                <a:solidFill>
                  <a:schemeClr val="tx1">
                    <a:lumMod val="50000"/>
                    <a:lumOff val="50000"/>
                  </a:schemeClr>
                </a:solidFill>
                <a:effectLst>
                  <a:glow rad="38100">
                    <a:schemeClr val="accent1">
                      <a:alpha val="40000"/>
                    </a:schemeClr>
                  </a:glow>
                </a:effectLst>
                <a:latin typeface="OCR A Extended" panose="02010509020102010303" pitchFamily="50" charset="0"/>
              </a:rPr>
            </a:br>
            <a:r>
              <a:rPr lang="en-CA" sz="1800" b="1" cap="none" spc="50" baseline="0" dirty="0" smtClean="0">
                <a:ln w="9525" cmpd="sng">
                  <a:solidFill>
                    <a:schemeClr val="accent1"/>
                  </a:solidFill>
                  <a:prstDash val="solid"/>
                </a:ln>
                <a:solidFill>
                  <a:schemeClr val="tx1">
                    <a:lumMod val="50000"/>
                    <a:lumOff val="50000"/>
                  </a:schemeClr>
                </a:solidFill>
                <a:effectLst>
                  <a:glow rad="38100">
                    <a:schemeClr val="accent1">
                      <a:alpha val="40000"/>
                    </a:schemeClr>
                  </a:glow>
                </a:effectLst>
                <a:latin typeface="OCR A Extended" panose="02010509020102010303" pitchFamily="50" charset="0"/>
              </a:rPr>
              <a:t>              report for a high-rise</a:t>
            </a:r>
          </a:p>
          <a:p>
            <a:r>
              <a:rPr lang="en-CA" sz="1800" b="1" cap="none" spc="50" baseline="0" dirty="0" smtClean="0">
                <a:ln w="9525" cmpd="sng">
                  <a:solidFill>
                    <a:schemeClr val="accent1"/>
                  </a:solidFill>
                  <a:prstDash val="solid"/>
                </a:ln>
                <a:solidFill>
                  <a:schemeClr val="tx1">
                    <a:lumMod val="50000"/>
                    <a:lumOff val="50000"/>
                  </a:schemeClr>
                </a:solidFill>
                <a:effectLst>
                  <a:glow rad="38100">
                    <a:schemeClr val="accent1">
                      <a:alpha val="40000"/>
                    </a:schemeClr>
                  </a:glow>
                </a:effectLst>
                <a:latin typeface="OCR A Extended" panose="02010509020102010303" pitchFamily="50" charset="0"/>
              </a:rPr>
              <a:t>              apartment building in Ottawa</a:t>
            </a:r>
          </a:p>
        </p:txBody>
      </p:sp>
      <p:sp>
        <p:nvSpPr>
          <p:cNvPr id="368" name="TextBox 367"/>
          <p:cNvSpPr txBox="1"/>
          <p:nvPr userDrawn="1"/>
        </p:nvSpPr>
        <p:spPr>
          <a:xfrm>
            <a:off x="22504103" y="13643303"/>
            <a:ext cx="4586512" cy="400110"/>
          </a:xfrm>
          <a:prstGeom prst="rect">
            <a:avLst/>
          </a:prstGeom>
          <a:noFill/>
        </p:spPr>
        <p:txBody>
          <a:bodyPr wrap="none" rtlCol="0">
            <a:spAutoFit/>
          </a:bodyPr>
          <a:lstStyle/>
          <a:p>
            <a:pPr algn="ctr"/>
            <a:r>
              <a:rPr lang="en-CA" sz="2000" b="1" dirty="0" smtClean="0"/>
              <a:t>Figure 2: Building</a:t>
            </a:r>
            <a:r>
              <a:rPr lang="en-CA" sz="2000" b="1" baseline="0" dirty="0" smtClean="0"/>
              <a:t> archetype geometries</a:t>
            </a:r>
            <a:endParaRPr lang="en-CA" sz="2000" b="1" dirty="0"/>
          </a:p>
        </p:txBody>
      </p:sp>
    </p:spTree>
    <p:extLst>
      <p:ext uri="{BB962C8B-B14F-4D97-AF65-F5344CB8AC3E}">
        <p14:creationId xmlns:p14="http://schemas.microsoft.com/office/powerpoint/2010/main" val="237967933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2" name="Freeform 6" title="Page Number Shape"/>
          <p:cNvSpPr/>
          <p:nvPr/>
        </p:nvSpPr>
        <p:spPr bwMode="auto">
          <a:xfrm>
            <a:off x="31449643" y="17217856"/>
            <a:ext cx="1468757" cy="262128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2057400" y="1790970"/>
            <a:ext cx="10351548" cy="15847974"/>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990322" y="1821011"/>
            <a:ext cx="16870676" cy="18096499"/>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057404" y="18976197"/>
            <a:ext cx="10300111" cy="1168400"/>
          </a:xfrm>
          <a:prstGeom prst="rect">
            <a:avLst/>
          </a:prstGeom>
        </p:spPr>
        <p:txBody>
          <a:bodyPr vert="horz" lIns="91440" tIns="45720" rIns="91440" bIns="45720" rtlCol="0" anchor="t"/>
          <a:lstStyle>
            <a:lvl1pPr algn="r">
              <a:defRPr sz="2400" b="0" i="1" baseline="0">
                <a:solidFill>
                  <a:schemeClr val="tx1">
                    <a:lumMod val="85000"/>
                    <a:lumOff val="15000"/>
                  </a:schemeClr>
                </a:solidFill>
                <a:latin typeface="+mj-lt"/>
              </a:defRPr>
            </a:lvl1pPr>
          </a:lstStyle>
          <a:p>
            <a:fld id="{4AAD347D-5ACD-4C99-B74B-A9C85AD731AF}" type="datetimeFigureOut">
              <a:rPr lang="en-US" smtClean="0"/>
              <a:t>4/9/2018</a:t>
            </a:fld>
            <a:endParaRPr lang="en-US" dirty="0"/>
          </a:p>
        </p:txBody>
      </p:sp>
      <p:sp>
        <p:nvSpPr>
          <p:cNvPr id="5" name="Footer Placeholder 4"/>
          <p:cNvSpPr>
            <a:spLocks noGrp="1"/>
          </p:cNvSpPr>
          <p:nvPr>
            <p:ph type="ftr" sz="quarter" idx="3"/>
          </p:nvPr>
        </p:nvSpPr>
        <p:spPr>
          <a:xfrm>
            <a:off x="2057404" y="20206213"/>
            <a:ext cx="10300111" cy="1168400"/>
          </a:xfrm>
          <a:prstGeom prst="rect">
            <a:avLst/>
          </a:prstGeom>
        </p:spPr>
        <p:txBody>
          <a:bodyPr vert="horz" lIns="91440" tIns="45720" rIns="91440" bIns="45720" rtlCol="0" anchor="t"/>
          <a:lstStyle>
            <a:lvl1pPr algn="r">
              <a:defRPr sz="352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31449645" y="17944299"/>
            <a:ext cx="1468753" cy="1168400"/>
          </a:xfrm>
          <a:prstGeom prst="rect">
            <a:avLst/>
          </a:prstGeom>
        </p:spPr>
        <p:txBody>
          <a:bodyPr vert="horz" lIns="91440" tIns="45720" rIns="91440" bIns="45720" rtlCol="0" anchor="ctr"/>
          <a:lstStyle>
            <a:lvl1pPr algn="r">
              <a:defRPr sz="3520" b="0" i="1" baseline="0">
                <a:solidFill>
                  <a:schemeClr val="bg2"/>
                </a:solidFill>
                <a:latin typeface="+mj-lt"/>
              </a:defRPr>
            </a:lvl1pPr>
          </a:lstStyle>
          <a:p>
            <a:fld id="{D57F1E4F-1CFF-5643-939E-02111984F565}" type="slidenum">
              <a:rPr lang="en-US" smtClean="0"/>
              <a:t>‹#›</a:t>
            </a:fld>
            <a:endParaRPr lang="en-US" dirty="0"/>
          </a:p>
        </p:txBody>
      </p:sp>
      <p:cxnSp>
        <p:nvCxnSpPr>
          <p:cNvPr id="10" name="Straight Connector 9"/>
          <p:cNvCxnSpPr/>
          <p:nvPr/>
        </p:nvCxnSpPr>
        <p:spPr>
          <a:xfrm>
            <a:off x="0" y="19839136"/>
            <a:ext cx="1213866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19839136"/>
            <a:ext cx="1213866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3" name="Picture 12" descr="landscape_36x24_e.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32918400" cy="21945600"/>
          </a:xfrm>
          <a:prstGeom prst="rect">
            <a:avLst/>
          </a:prstGeom>
        </p:spPr>
      </p:pic>
    </p:spTree>
    <p:extLst>
      <p:ext uri="{BB962C8B-B14F-4D97-AF65-F5344CB8AC3E}">
        <p14:creationId xmlns:p14="http://schemas.microsoft.com/office/powerpoint/2010/main" val="3576499081"/>
      </p:ext>
    </p:extLst>
  </p:cSld>
  <p:clrMap bg1="lt1" tx1="dk1" bg2="lt2" tx2="dk2" accent1="accent1" accent2="accent2" accent3="accent3" accent4="accent4" accent5="accent5" accent6="accent6" hlink="hlink" folHlink="folHlink"/>
  <p:sldLayoutIdLst>
    <p:sldLayoutId id="2147483788" r:id="rId1"/>
  </p:sldLayoutIdLst>
  <p:txStyles>
    <p:titleStyle>
      <a:lvl1pPr algn="r" defTabSz="2194560" rtl="0" eaLnBrk="1" latinLnBrk="0" hangingPunct="1">
        <a:lnSpc>
          <a:spcPct val="90000"/>
        </a:lnSpc>
        <a:spcBef>
          <a:spcPct val="0"/>
        </a:spcBef>
        <a:buNone/>
        <a:defRPr sz="12160" b="0" i="1" kern="1200" baseline="0">
          <a:solidFill>
            <a:schemeClr val="tx1">
              <a:lumMod val="85000"/>
              <a:lumOff val="15000"/>
            </a:schemeClr>
          </a:solidFill>
          <a:latin typeface="+mj-lt"/>
          <a:ea typeface="+mj-ea"/>
          <a:cs typeface="+mj-cs"/>
        </a:defRPr>
      </a:lvl1pPr>
    </p:titleStyle>
    <p:bodyStyle>
      <a:lvl1pPr marL="907085" indent="-907085" algn="l" defTabSz="2194560" rtl="0" eaLnBrk="1" latinLnBrk="0" hangingPunct="1">
        <a:lnSpc>
          <a:spcPct val="112000"/>
        </a:lnSpc>
        <a:spcBef>
          <a:spcPts val="2880"/>
        </a:spcBef>
        <a:buFont typeface="Arial" panose="020B0604020202020204" pitchFamily="34" charset="0"/>
        <a:buChar char="•"/>
        <a:defRPr sz="6400" kern="1200" baseline="0">
          <a:solidFill>
            <a:schemeClr val="tx1">
              <a:lumMod val="85000"/>
              <a:lumOff val="15000"/>
            </a:schemeClr>
          </a:solidFill>
          <a:latin typeface="+mn-lt"/>
          <a:ea typeface="+mn-ea"/>
          <a:cs typeface="+mn-cs"/>
        </a:defRPr>
      </a:lvl1pPr>
      <a:lvl2pPr marL="2194560" indent="-907085" algn="l" defTabSz="2194560" rtl="0" eaLnBrk="1" latinLnBrk="0" hangingPunct="1">
        <a:lnSpc>
          <a:spcPct val="112000"/>
        </a:lnSpc>
        <a:spcBef>
          <a:spcPts val="2880"/>
        </a:spcBef>
        <a:buFont typeface="Corbel" panose="020B0503020204020204" pitchFamily="34" charset="0"/>
        <a:buChar char="–"/>
        <a:defRPr sz="5760" kern="1200" baseline="0">
          <a:solidFill>
            <a:schemeClr val="tx1">
              <a:lumMod val="85000"/>
              <a:lumOff val="15000"/>
            </a:schemeClr>
          </a:solidFill>
          <a:latin typeface="+mn-lt"/>
          <a:ea typeface="+mn-ea"/>
          <a:cs typeface="+mn-cs"/>
        </a:defRPr>
      </a:lvl2pPr>
      <a:lvl3pPr marL="3657600" indent="-907085" algn="l" defTabSz="2194560" rtl="0" eaLnBrk="1" latinLnBrk="0" hangingPunct="1">
        <a:lnSpc>
          <a:spcPct val="112000"/>
        </a:lnSpc>
        <a:spcBef>
          <a:spcPts val="2880"/>
        </a:spcBef>
        <a:buFont typeface="Arial" panose="020B0604020202020204" pitchFamily="34" charset="0"/>
        <a:buChar char="•"/>
        <a:defRPr sz="5120" kern="1200" baseline="0">
          <a:solidFill>
            <a:schemeClr val="tx1">
              <a:lumMod val="85000"/>
              <a:lumOff val="15000"/>
            </a:schemeClr>
          </a:solidFill>
          <a:latin typeface="+mn-lt"/>
          <a:ea typeface="+mn-ea"/>
          <a:cs typeface="+mn-cs"/>
        </a:defRPr>
      </a:lvl3pPr>
      <a:lvl4pPr marL="5120640" indent="-907085" algn="l" defTabSz="2194560" rtl="0" eaLnBrk="1" latinLnBrk="0" hangingPunct="1">
        <a:lnSpc>
          <a:spcPct val="112000"/>
        </a:lnSpc>
        <a:spcBef>
          <a:spcPts val="2880"/>
        </a:spcBef>
        <a:buFont typeface="Corbel" panose="020B0503020204020204" pitchFamily="34" charset="0"/>
        <a:buChar char="–"/>
        <a:defRPr sz="4480" kern="1200" baseline="0">
          <a:solidFill>
            <a:schemeClr val="tx1">
              <a:lumMod val="85000"/>
              <a:lumOff val="15000"/>
            </a:schemeClr>
          </a:solidFill>
          <a:latin typeface="+mn-lt"/>
          <a:ea typeface="+mn-ea"/>
          <a:cs typeface="+mn-cs"/>
        </a:defRPr>
      </a:lvl4pPr>
      <a:lvl5pPr marL="6583680" indent="-907085" algn="l" defTabSz="2194560" rtl="0" eaLnBrk="1" latinLnBrk="0" hangingPunct="1">
        <a:lnSpc>
          <a:spcPct val="112000"/>
        </a:lnSpc>
        <a:spcBef>
          <a:spcPts val="2880"/>
        </a:spcBef>
        <a:buFont typeface="Arial" panose="020B0604020202020204" pitchFamily="34" charset="0"/>
        <a:buChar char="•"/>
        <a:defRPr sz="4480" i="1" kern="1200" baseline="0">
          <a:solidFill>
            <a:schemeClr val="tx1">
              <a:lumMod val="85000"/>
              <a:lumOff val="15000"/>
            </a:schemeClr>
          </a:solidFill>
          <a:latin typeface="+mn-lt"/>
          <a:ea typeface="+mn-ea"/>
          <a:cs typeface="+mn-cs"/>
        </a:defRPr>
      </a:lvl5pPr>
      <a:lvl6pPr marL="8046720" indent="-907085" algn="l" defTabSz="2194560" rtl="0" eaLnBrk="1" latinLnBrk="0" hangingPunct="1">
        <a:lnSpc>
          <a:spcPct val="112000"/>
        </a:lnSpc>
        <a:spcBef>
          <a:spcPts val="3120"/>
        </a:spcBef>
        <a:buFont typeface="Corbel" panose="020B0503020204020204" pitchFamily="34" charset="0"/>
        <a:buChar char="–"/>
        <a:defRPr sz="4480" kern="1200">
          <a:solidFill>
            <a:schemeClr val="tx1">
              <a:lumMod val="85000"/>
              <a:lumOff val="15000"/>
            </a:schemeClr>
          </a:solidFill>
          <a:latin typeface="+mn-lt"/>
          <a:ea typeface="+mn-ea"/>
          <a:cs typeface="+mn-cs"/>
        </a:defRPr>
      </a:lvl6pPr>
      <a:lvl7pPr marL="9509760" indent="-907085" algn="l" defTabSz="2194560" rtl="0" eaLnBrk="1" latinLnBrk="0" hangingPunct="1">
        <a:lnSpc>
          <a:spcPct val="112000"/>
        </a:lnSpc>
        <a:spcBef>
          <a:spcPts val="3120"/>
        </a:spcBef>
        <a:buFont typeface="Arial" panose="020B0604020202020204" pitchFamily="34" charset="0"/>
        <a:buChar char="•"/>
        <a:defRPr sz="4480" i="1" kern="1200">
          <a:solidFill>
            <a:schemeClr val="tx1">
              <a:lumMod val="85000"/>
              <a:lumOff val="15000"/>
            </a:schemeClr>
          </a:solidFill>
          <a:latin typeface="+mn-lt"/>
          <a:ea typeface="+mn-ea"/>
          <a:cs typeface="+mn-cs"/>
        </a:defRPr>
      </a:lvl7pPr>
      <a:lvl8pPr marL="10972800" indent="-907085" algn="l" defTabSz="2194560" rtl="0" eaLnBrk="1" latinLnBrk="0" hangingPunct="1">
        <a:lnSpc>
          <a:spcPct val="112000"/>
        </a:lnSpc>
        <a:spcBef>
          <a:spcPts val="3120"/>
        </a:spcBef>
        <a:buFont typeface="Corbel" panose="020B0503020204020204" pitchFamily="34" charset="0"/>
        <a:buChar char="–"/>
        <a:defRPr sz="4480" kern="1200">
          <a:solidFill>
            <a:schemeClr val="tx1">
              <a:lumMod val="85000"/>
              <a:lumOff val="15000"/>
            </a:schemeClr>
          </a:solidFill>
          <a:latin typeface="+mn-lt"/>
          <a:ea typeface="+mn-ea"/>
          <a:cs typeface="+mn-cs"/>
        </a:defRPr>
      </a:lvl8pPr>
      <a:lvl9pPr marL="12435840" indent="-680314" algn="l" defTabSz="2194560" rtl="0" eaLnBrk="1" latinLnBrk="0" hangingPunct="1">
        <a:lnSpc>
          <a:spcPct val="112000"/>
        </a:lnSpc>
        <a:spcBef>
          <a:spcPts val="3120"/>
        </a:spcBef>
        <a:buFont typeface="Arial" panose="020B0604020202020204" pitchFamily="34" charset="0"/>
        <a:buChar char="•"/>
        <a:defRPr sz="3360" i="1" kern="1200" baseline="0">
          <a:solidFill>
            <a:schemeClr val="tx1">
              <a:lumMod val="85000"/>
              <a:lumOff val="15000"/>
            </a:schemeClr>
          </a:solidFill>
          <a:latin typeface="+mn-lt"/>
          <a:ea typeface="+mn-ea"/>
          <a:cs typeface="+mn-cs"/>
        </a:defRPr>
      </a:lvl9pPr>
    </p:bodyStyle>
    <p:otherStyle>
      <a:defPPr>
        <a:defRPr lang="en-US"/>
      </a:defPPr>
      <a:lvl1pPr marL="0" algn="l" defTabSz="2194560" rtl="0" eaLnBrk="1" latinLnBrk="0" hangingPunct="1">
        <a:defRPr sz="4320" kern="1200">
          <a:solidFill>
            <a:schemeClr val="tx1"/>
          </a:solidFill>
          <a:latin typeface="+mn-lt"/>
          <a:ea typeface="+mn-ea"/>
          <a:cs typeface="+mn-cs"/>
        </a:defRPr>
      </a:lvl1pPr>
      <a:lvl2pPr marL="1097280" algn="l" defTabSz="2194560" rtl="0" eaLnBrk="1" latinLnBrk="0" hangingPunct="1">
        <a:defRPr sz="4320" kern="1200">
          <a:solidFill>
            <a:schemeClr val="tx1"/>
          </a:solidFill>
          <a:latin typeface="+mn-lt"/>
          <a:ea typeface="+mn-ea"/>
          <a:cs typeface="+mn-cs"/>
        </a:defRPr>
      </a:lvl2pPr>
      <a:lvl3pPr marL="2194560" algn="l" defTabSz="2194560" rtl="0" eaLnBrk="1" latinLnBrk="0" hangingPunct="1">
        <a:defRPr sz="4320" kern="1200">
          <a:solidFill>
            <a:schemeClr val="tx1"/>
          </a:solidFill>
          <a:latin typeface="+mn-lt"/>
          <a:ea typeface="+mn-ea"/>
          <a:cs typeface="+mn-cs"/>
        </a:defRPr>
      </a:lvl3pPr>
      <a:lvl4pPr marL="3291840" algn="l" defTabSz="2194560" rtl="0" eaLnBrk="1" latinLnBrk="0" hangingPunct="1">
        <a:defRPr sz="4320" kern="1200">
          <a:solidFill>
            <a:schemeClr val="tx1"/>
          </a:solidFill>
          <a:latin typeface="+mn-lt"/>
          <a:ea typeface="+mn-ea"/>
          <a:cs typeface="+mn-cs"/>
        </a:defRPr>
      </a:lvl4pPr>
      <a:lvl5pPr marL="4389120" algn="l" defTabSz="2194560" rtl="0" eaLnBrk="1" latinLnBrk="0" hangingPunct="1">
        <a:defRPr sz="4320" kern="1200">
          <a:solidFill>
            <a:schemeClr val="tx1"/>
          </a:solidFill>
          <a:latin typeface="+mn-lt"/>
          <a:ea typeface="+mn-ea"/>
          <a:cs typeface="+mn-cs"/>
        </a:defRPr>
      </a:lvl5pPr>
      <a:lvl6pPr marL="5486400" algn="l" defTabSz="2194560" rtl="0" eaLnBrk="1" latinLnBrk="0" hangingPunct="1">
        <a:defRPr sz="4320" kern="1200">
          <a:solidFill>
            <a:schemeClr val="tx1"/>
          </a:solidFill>
          <a:latin typeface="+mn-lt"/>
          <a:ea typeface="+mn-ea"/>
          <a:cs typeface="+mn-cs"/>
        </a:defRPr>
      </a:lvl6pPr>
      <a:lvl7pPr marL="6583680" algn="l" defTabSz="2194560" rtl="0" eaLnBrk="1" latinLnBrk="0" hangingPunct="1">
        <a:defRPr sz="4320" kern="1200">
          <a:solidFill>
            <a:schemeClr val="tx1"/>
          </a:solidFill>
          <a:latin typeface="+mn-lt"/>
          <a:ea typeface="+mn-ea"/>
          <a:cs typeface="+mn-cs"/>
        </a:defRPr>
      </a:lvl7pPr>
      <a:lvl8pPr marL="7680960" algn="l" defTabSz="2194560" rtl="0" eaLnBrk="1" latinLnBrk="0" hangingPunct="1">
        <a:defRPr sz="4320" kern="1200">
          <a:solidFill>
            <a:schemeClr val="tx1"/>
          </a:solidFill>
          <a:latin typeface="+mn-lt"/>
          <a:ea typeface="+mn-ea"/>
          <a:cs typeface="+mn-cs"/>
        </a:defRPr>
      </a:lvl8pPr>
      <a:lvl9pPr marL="8778240" algn="l" defTabSz="2194560" rtl="0" eaLnBrk="1" latinLnBrk="0" hangingPunct="1">
        <a:defRPr sz="432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pos="7200">
          <p15:clr>
            <a:srgbClr val="F26B43"/>
          </p15:clr>
        </p15:guide>
        <p15:guide id="4" pos="3264">
          <p15:clr>
            <a:srgbClr val="F26B43"/>
          </p15:clr>
        </p15:guide>
        <p15:guide id="0" pos="2124">
          <p15:clr>
            <a:srgbClr val="F26B43"/>
          </p15:clr>
        </p15:guide>
        <p15:guide id="5" pos="360">
          <p15:clr>
            <a:srgbClr val="F26B43"/>
          </p15:clr>
        </p15:guide>
        <p15:guide id="6" orient="horz" pos="432">
          <p15:clr>
            <a:srgbClr val="F26B43"/>
          </p15:clr>
        </p15:guide>
        <p15:guide id="7" pos="5400">
          <p15:clr>
            <a:srgbClr val="F26B43"/>
          </p15:clr>
        </p15:guide>
        <p15:guide id="8" pos="244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6750007"/>
      </p:ext>
    </p:extLst>
  </p:cSld>
  <p:clrMapOvr>
    <a:masterClrMapping/>
  </p:clrMapOvr>
  <p:timing>
    <p:tnLst>
      <p:par>
        <p:cTn id="1" dur="indefinite" restart="never" nodeType="tmRoot"/>
      </p:par>
    </p:tnLst>
  </p:timing>
</p:sld>
</file>

<file path=ppt/theme/theme1.xml><?xml version="1.0" encoding="utf-8"?>
<a:theme xmlns:a="http://schemas.openxmlformats.org/drawingml/2006/main" name="Headlines">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algn="ctr"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Master_x0020_Documents_x0020_Category xmlns="8df64c8b-6783-4e85-9a3b-9fa2f761e19c" xsi:nil="true"/>
    <Document_x0020_Category xmlns="8df64c8b-6783-4e85-9a3b-9fa2f761e19c" xsi:nil="true"/>
    <Theme xmlns="8df64c8b-6783-4e85-9a3b-9fa2f761e19c">Corporate</Theme>
    <Project_x0020_Code xmlns="8df64c8b-6783-4e85-9a3b-9fa2f761e19c" xsi:nil="true"/>
    <Funding_x0020_Source xmlns="8df64c8b-6783-4e85-9a3b-9fa2f761e19c" xsi:nil="true"/>
    <Project_x0020_Lead xmlns="8df64c8b-6783-4e85-9a3b-9fa2f761e19c">
      <UserInfo>
        <DisplayName>Smith, Vanessa</DisplayName>
        <AccountId>889</AccountId>
        <AccountType/>
      </UserInfo>
    </Project_x0020_Lead>
    <PAA_x0020_Sub-Activity xmlns="8df64c8b-6783-4e85-9a3b-9fa2f761e19c">Internal Services</PAA_x0020_Sub-Activity>
    <PAA_x0020_Activity xmlns="8df64c8b-6783-4e85-9a3b-9fa2f761e19c">Clean Energy</PAA_x0020_Activity>
    <Site_x0020_Sub_x0020_Themes xmlns="779ae44a-eb0a-444c-958a-5a864477c64c">Corporate Templates</Site_x0020_Sub_x0020_Themes>
    <Master_x0020_Documents_x0020_Type xmlns="8df64c8b-6783-4e85-9a3b-9fa2f761e19c" xsi:nil="true"/>
    <Corporate_x0020_Subthemes xmlns="8df64c8b-6783-4e85-9a3b-9fa2f761e19c">Communication</Corporate_x0020_Subthemes>
    <Background_x0020_Literature xmlns="8df64c8b-6783-4e85-9a3b-9fa2f761e19c">false</Background_x0020_Literatur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D36C69D6F081A4B944C11331213A301" ma:contentTypeVersion="73" ma:contentTypeDescription="Create a new document." ma:contentTypeScope="" ma:versionID="92cb1a3c55578930c611564b157bd56d">
  <xsd:schema xmlns:xsd="http://www.w3.org/2001/XMLSchema" xmlns:p="http://schemas.microsoft.com/office/2006/metadata/properties" xmlns:ns2="8df64c8b-6783-4e85-9a3b-9fa2f761e19c" xmlns:ns4="779ae44a-eb0a-444c-958a-5a864477c64c" targetNamespace="http://schemas.microsoft.com/office/2006/metadata/properties" ma:root="true" ma:fieldsID="f5d7bbf9d7af6762a2d2b01594a01ced" ns2:_="" ns4:_="">
    <xsd:import namespace="8df64c8b-6783-4e85-9a3b-9fa2f761e19c"/>
    <xsd:import namespace="779ae44a-eb0a-444c-958a-5a864477c64c"/>
    <xsd:element name="properties">
      <xsd:complexType>
        <xsd:sequence>
          <xsd:element name="documentManagement">
            <xsd:complexType>
              <xsd:all>
                <xsd:element ref="ns2:Corporate_x0020_Subthemes"/>
                <xsd:element ref="ns2:Document_x0020_Category" minOccurs="0"/>
                <xsd:element ref="ns2:Master_x0020_Documents_x0020_Category" minOccurs="0"/>
                <xsd:element ref="ns2:Master_x0020_Documents_x0020_Type" minOccurs="0"/>
                <xsd:element ref="ns2:Background_x0020_Literature" minOccurs="0"/>
                <xsd:element ref="ns2:Funding_x0020_Source" minOccurs="0"/>
                <xsd:element ref="ns2:Project_x0020_Code" minOccurs="0"/>
                <xsd:element ref="ns2:Project_x0020_Lead" minOccurs="0"/>
                <xsd:element ref="ns2:Theme" minOccurs="0"/>
                <xsd:element ref="ns2:PAA_x0020_Sub-Activity"/>
                <xsd:element ref="ns2:PAA_x0020_Activity"/>
                <xsd:element ref="ns4:Site_x0020_Sub_x0020_Themes" minOccurs="0"/>
              </xsd:all>
            </xsd:complexType>
          </xsd:element>
        </xsd:sequence>
      </xsd:complexType>
    </xsd:element>
  </xsd:schema>
  <xsd:schema xmlns:xsd="http://www.w3.org/2001/XMLSchema" xmlns:dms="http://schemas.microsoft.com/office/2006/documentManagement/types" targetNamespace="8df64c8b-6783-4e85-9a3b-9fa2f761e19c" elementFormDefault="qualified">
    <xsd:import namespace="http://schemas.microsoft.com/office/2006/documentManagement/types"/>
    <xsd:element name="Corporate_x0020_Subthemes" ma:index="8" ma:displayName="Subthemes / Sous-thèmes" ma:format="Dropdown" ma:internalName="Corporate_x0020_Subthemes">
      <xsd:simpleType>
        <xsd:restriction base="dms:Choice">
          <xsd:enumeration value="Administration"/>
          <xsd:enumeration value="ADMO"/>
          <xsd:enumeration value="Awards &amp; Recognition"/>
          <xsd:enumeration value="Business Development"/>
          <xsd:enumeration value="Characterization Laboratory"/>
          <xsd:enumeration value="Communication"/>
          <xsd:enumeration value="Emergency Plans &amp; Procedures"/>
          <xsd:enumeration value="Engineering &amp; Technical Services"/>
          <xsd:enumeration value="Facilities &amp; Equipment"/>
          <xsd:enumeration value="Finances"/>
          <xsd:enumeration value="Government Plans &amp; Priorities"/>
          <xsd:enumeration value="Health &amp; Safety"/>
          <xsd:enumeration value="Human Resources"/>
          <xsd:enumeration value="Information Management"/>
          <xsd:enumeration value="Information Technology"/>
          <xsd:enumeration value="Intellectual Property"/>
          <xsd:enumeration value="International"/>
          <xsd:enumeration value="Learning &amp; Training Plans and Tools"/>
          <xsd:enumeration value="Learning Organization Community of Practice"/>
          <xsd:enumeration value="Legal"/>
          <xsd:enumeration value="Ministerial Communications"/>
          <xsd:enumeration value="Policies"/>
          <xsd:enumeration value="Procurement/Acquisition"/>
          <xsd:enumeration value="Programs"/>
          <xsd:enumeration value="Project Management"/>
          <xsd:enumeration value="Quality Managment"/>
          <xsd:enumeration value="Science and Technologies"/>
          <xsd:enumeration value="Security"/>
          <xsd:enumeration value="Stakeholder Perspectives"/>
          <xsd:enumeration value="Strategic Science &amp; Technology"/>
          <xsd:enumeration value="Travel"/>
        </xsd:restriction>
      </xsd:simpleType>
    </xsd:element>
    <xsd:element name="Document_x0020_Category" ma:index="10" nillable="true" ma:displayName="Document Category" ma:format="Dropdown" ma:internalName="Document_x0020_Category">
      <xsd:simpleType>
        <xsd:restriction base="dms:Choice">
          <xsd:enumeration value="Administrative Document"/>
          <xsd:enumeration value="Article"/>
          <xsd:enumeration value="Commercialisation"/>
          <xsd:enumeration value="Contractual Material"/>
          <xsd:enumeration value="Form"/>
          <xsd:enumeration value="Paper/Presentation"/>
          <xsd:enumeration value="Procedure"/>
          <xsd:enumeration value="Project Management"/>
          <xsd:enumeration value="Promotional Material"/>
          <xsd:enumeration value="Publication"/>
          <xsd:enumeration value="Report"/>
          <xsd:enumeration value="Technical Document"/>
          <xsd:enumeration value="Work Instruction"/>
        </xsd:restriction>
      </xsd:simpleType>
    </xsd:element>
    <xsd:element name="Master_x0020_Documents_x0020_Category" ma:index="11" nillable="true" ma:displayName="Varennes Documents Category" ma:format="Dropdown" ma:internalName="Master_x0020_Documents_x0020_Category">
      <xsd:simpleType>
        <xsd:restriction base="dms:Choice">
          <xsd:enumeration value="Administrative Documents"/>
          <xsd:enumeration value="Contractual Material"/>
          <xsd:enumeration value="Commercialisation"/>
          <xsd:enumeration value="Paper/Presentation"/>
          <xsd:enumeration value="Project Management"/>
          <xsd:enumeration value="Promotional Material"/>
          <xsd:enumeration value="Report"/>
          <xsd:enumeration value="Technical Document"/>
        </xsd:restriction>
      </xsd:simpleType>
    </xsd:element>
    <xsd:element name="Master_x0020_Documents_x0020_Type" ma:index="12" nillable="true" ma:displayName="Documents Type" ma:list="{12CE6DE0-276F-47C9-8A45-1F893EC5D8E8}" ma:internalName="Master_x0020_Documents_x0020_Type" ma:showField="Title" ma:web="8df64c8b-6783-4e85-9a3b-9fa2f761e19c">
      <xsd:simpleType>
        <xsd:restriction base="dms:Lookup"/>
      </xsd:simpleType>
    </xsd:element>
    <xsd:element name="Background_x0020_Literature" ma:index="13" nillable="true" ma:displayName="Background Literature" ma:default="0" ma:internalName="Background_x0020_Literature">
      <xsd:simpleType>
        <xsd:restriction base="dms:Boolean"/>
      </xsd:simpleType>
    </xsd:element>
    <xsd:element name="Funding_x0020_Source" ma:index="14" nillable="true" ma:displayName="Funding Source" ma:description="Exemple: A-BASE, PERD, TEAM, T&amp;I, Clean Energy" ma:internalName="Funding_x0020_Source">
      <xsd:simpleType>
        <xsd:restriction base="dms:Text">
          <xsd:maxLength value="255"/>
        </xsd:restriction>
      </xsd:simpleType>
    </xsd:element>
    <xsd:element name="Project_x0020_Code" ma:index="15" nillable="true" ma:displayName="Project Code" ma:description="Ex.: CH4MIN, CFRPRO, etc." ma:internalName="Project_x0020_Code">
      <xsd:simpleType>
        <xsd:restriction base="dms:Text">
          <xsd:maxLength value="6"/>
        </xsd:restriction>
      </xsd:simpleType>
    </xsd:element>
    <xsd:element name="Project_x0020_Lead" ma:index="16" nillable="true" ma:displayName="Project Lead" ma:list="UserInfo" ma:internalName="Project_x0020_Lead"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eme" ma:index="17" nillable="true" ma:displayName="Theme" ma:default="Corporate" ma:format="Dropdown" ma:internalName="Theme">
      <xsd:simpleType>
        <xsd:restriction base="dms:Choice">
          <xsd:enumeration value="Corporate"/>
        </xsd:restriction>
      </xsd:simpleType>
    </xsd:element>
    <xsd:element name="PAA_x0020_Sub-Activity" ma:index="18" ma:displayName="PAA SubActivity" ma:default="Internal Services" ma:format="Dropdown" ma:internalName="PAA_x0020_Sub_x002d_Activity">
      <xsd:simpleType>
        <xsd:restriction base="dms:Choice">
          <xsd:enumeration value="Energy Science &amp; Technology"/>
          <xsd:enumeration value="Internal Services"/>
        </xsd:restriction>
      </xsd:simpleType>
    </xsd:element>
    <xsd:element name="PAA_x0020_Activity" ma:index="19" ma:displayName="PAA Activity" ma:default="Clean Energy" ma:format="RadioButtons" ma:internalName="PAA_x0020_Activity">
      <xsd:simpleType>
        <xsd:restriction base="dms:Choice">
          <xsd:enumeration value="Clean Energy"/>
        </xsd:restriction>
      </xsd:simpleType>
    </xsd:element>
  </xsd:schema>
  <xsd:schema xmlns:xsd="http://www.w3.org/2001/XMLSchema" xmlns:dms="http://schemas.microsoft.com/office/2006/documentManagement/types" targetNamespace="779ae44a-eb0a-444c-958a-5a864477c64c" elementFormDefault="qualified">
    <xsd:import namespace="http://schemas.microsoft.com/office/2006/documentManagement/types"/>
    <xsd:element name="Site_x0020_Sub_x0020_Themes" ma:index="20" nillable="true" ma:displayName="Site Sub Themes" ma:default="Corporate Templates" ma:description="These are the site sub-themes for the business office in ottawa" ma:format="Dropdown" ma:internalName="Site_x0020_Sub_x0020_Themes">
      <xsd:simpleType>
        <xsd:restriction base="dms:Choice">
          <xsd:enumeration value="Corporate Templates"/>
          <xsd:enumeration value="Static SharePoint Pag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9" ma:displayName="Author"/>
        <xsd:element ref="dcterms:created" minOccurs="0" maxOccurs="1"/>
        <xsd:element ref="dc:identifier" minOccurs="0" maxOccurs="1"/>
        <xsd:element name="contentType" minOccurs="0" maxOccurs="1" type="xsd:string" ma:index="4" ma:displayName="Content Type"/>
        <xsd:element ref="dc:title"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4.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3D176F63-FAF7-4572-9E36-586EEDA2C713}">
  <ds:schemaRefs>
    <ds:schemaRef ds:uri="http://schemas.microsoft.com/sharepoint/v3/contenttype/forms"/>
  </ds:schemaRefs>
</ds:datastoreItem>
</file>

<file path=customXml/itemProps2.xml><?xml version="1.0" encoding="utf-8"?>
<ds:datastoreItem xmlns:ds="http://schemas.openxmlformats.org/officeDocument/2006/customXml" ds:itemID="{99F64AFD-DDC6-4DD4-8A61-062E5B625899}">
  <ds:schemaRefs>
    <ds:schemaRef ds:uri="http://purl.org/dc/terms/"/>
    <ds:schemaRef ds:uri="http://schemas.microsoft.com/office/2006/metadata/properties"/>
    <ds:schemaRef ds:uri="779ae44a-eb0a-444c-958a-5a864477c64c"/>
    <ds:schemaRef ds:uri="http://purl.org/dc/elements/1.1/"/>
    <ds:schemaRef ds:uri="http://www.w3.org/XML/1998/namespace"/>
    <ds:schemaRef ds:uri="8df64c8b-6783-4e85-9a3b-9fa2f761e19c"/>
    <ds:schemaRef ds:uri="http://schemas.microsoft.com/office/2006/documentManagement/types"/>
    <ds:schemaRef ds:uri="http://purl.org/dc/dcmitype/"/>
    <ds:schemaRef ds:uri="http://schemas.openxmlformats.org/package/2006/metadata/core-properties"/>
  </ds:schemaRefs>
</ds:datastoreItem>
</file>

<file path=customXml/itemProps3.xml><?xml version="1.0" encoding="utf-8"?>
<ds:datastoreItem xmlns:ds="http://schemas.openxmlformats.org/officeDocument/2006/customXml" ds:itemID="{0BE28F17-E45E-469A-96A5-68B4AEFD6B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f64c8b-6783-4e85-9a3b-9fa2f761e19c"/>
    <ds:schemaRef ds:uri="779ae44a-eb0a-444c-958a-5a864477c64c"/>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4.xml><?xml version="1.0" encoding="utf-8"?>
<ds:datastoreItem xmlns:ds="http://schemas.openxmlformats.org/officeDocument/2006/customXml" ds:itemID="{0E6D8779-8786-4456-9A71-3D2659E32DDA}">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TM10001103[[fn=Headlines]]</Template>
  <TotalTime>3903</TotalTime>
  <Words>0</Words>
  <Application>Microsoft Office PowerPoint</Application>
  <PresentationFormat>Custom</PresentationFormat>
  <Paragraphs>0</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Andalus</vt:lpstr>
      <vt:lpstr>Arial</vt:lpstr>
      <vt:lpstr>Calibri</vt:lpstr>
      <vt:lpstr>Century Schoolbook</vt:lpstr>
      <vt:lpstr>Corbel</vt:lpstr>
      <vt:lpstr>OCR A Extended</vt:lpstr>
      <vt:lpstr>Headlines</vt:lpstr>
      <vt:lpstr>PowerPoint Presentation</vt:lpstr>
    </vt:vector>
  </TitlesOfParts>
  <Company>NRCAN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CanmetENERGY Poster Template - Landscape - English</dc:title>
  <dc:creator>Marguerite Trindade</dc:creator>
  <cp:lastModifiedBy>Mahoney-Stauber, Tyson</cp:lastModifiedBy>
  <cp:revision>82</cp:revision>
  <cp:lastPrinted>2018-04-09T18:48:07Z</cp:lastPrinted>
  <dcterms:created xsi:type="dcterms:W3CDTF">2014-08-01T15:28:20Z</dcterms:created>
  <dcterms:modified xsi:type="dcterms:W3CDTF">2018-04-09T20:16:50Z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0x010100BD36C69D6F081A4B944C11331213A301</vt:lpwstr>
  </property>
</Properties>
</file>